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63" r:id="rId5"/>
    <p:sldId id="3803" r:id="rId6"/>
    <p:sldId id="462" r:id="rId7"/>
    <p:sldId id="3806" r:id="rId8"/>
    <p:sldId id="3811" r:id="rId9"/>
    <p:sldId id="455" r:id="rId10"/>
    <p:sldId id="3791" r:id="rId11"/>
    <p:sldId id="3792" r:id="rId12"/>
    <p:sldId id="3794" r:id="rId13"/>
    <p:sldId id="3795" r:id="rId14"/>
    <p:sldId id="3797" r:id="rId15"/>
    <p:sldId id="3798" r:id="rId16"/>
    <p:sldId id="3800" r:id="rId17"/>
    <p:sldId id="3801" r:id="rId18"/>
    <p:sldId id="3819" r:id="rId19"/>
    <p:sldId id="458" r:id="rId20"/>
    <p:sldId id="457" r:id="rId21"/>
    <p:sldId id="3820" r:id="rId22"/>
    <p:sldId id="3822" r:id="rId23"/>
    <p:sldId id="3813" r:id="rId24"/>
    <p:sldId id="442" r:id="rId25"/>
    <p:sldId id="443" r:id="rId26"/>
    <p:sldId id="3812" r:id="rId27"/>
    <p:sldId id="445" r:id="rId28"/>
    <p:sldId id="446" r:id="rId29"/>
    <p:sldId id="3818" r:id="rId30"/>
    <p:sldId id="3805" r:id="rId31"/>
    <p:sldId id="3804" r:id="rId32"/>
    <p:sldId id="3823"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 userDrawn="1">
          <p15:clr>
            <a:srgbClr val="A4A3A4"/>
          </p15:clr>
        </p15:guide>
        <p15:guide id="6" pos="7129" userDrawn="1">
          <p15:clr>
            <a:srgbClr val="A4A3A4"/>
          </p15:clr>
        </p15:guide>
        <p15:guide id="7" pos="1300" userDrawn="1">
          <p15:clr>
            <a:srgbClr val="A4A3A4"/>
          </p15:clr>
        </p15:guide>
        <p15:guide id="9" pos="2502" userDrawn="1">
          <p15:clr>
            <a:srgbClr val="A4A3A4"/>
          </p15:clr>
        </p15:guide>
        <p15:guide id="10" pos="5949" userDrawn="1">
          <p15:clr>
            <a:srgbClr val="A4A3A4"/>
          </p15:clr>
        </p15:guide>
        <p15:guide id="11" pos="5586" userDrawn="1">
          <p15:clr>
            <a:srgbClr val="A4A3A4"/>
          </p15:clr>
        </p15:guide>
        <p15:guide id="12" pos="2865" userDrawn="1">
          <p15:clr>
            <a:srgbClr val="A4A3A4"/>
          </p15:clr>
        </p15:guide>
        <p15:guide id="13" pos="4384" userDrawn="1">
          <p15:clr>
            <a:srgbClr val="A4A3A4"/>
          </p15:clr>
        </p15:guide>
        <p15:guide id="14" pos="4044" userDrawn="1">
          <p15:clr>
            <a:srgbClr val="A4A3A4"/>
          </p15:clr>
        </p15:guide>
        <p15:guide id="18" orient="horz" pos="1253" userDrawn="1">
          <p15:clr>
            <a:srgbClr val="A4A3A4"/>
          </p15:clr>
        </p15:guide>
        <p15:guide id="19" orient="horz" pos="3816" userDrawn="1">
          <p15:clr>
            <a:srgbClr val="A4A3A4"/>
          </p15:clr>
        </p15:guide>
        <p15:guide id="20" orient="horz" pos="1933" userDrawn="1">
          <p15:clr>
            <a:srgbClr val="A4A3A4"/>
          </p15:clr>
        </p15:guide>
        <p15:guide id="21" orient="horz" pos="1774" userDrawn="1">
          <p15:clr>
            <a:srgbClr val="A4A3A4"/>
          </p15:clr>
        </p15:guide>
        <p15:guide id="22" orient="horz" pos="3135" userDrawn="1">
          <p15:clr>
            <a:srgbClr val="A4A3A4"/>
          </p15:clr>
        </p15:guide>
        <p15:guide id="23" orient="horz" pos="3294" userDrawn="1">
          <p15:clr>
            <a:srgbClr val="A4A3A4"/>
          </p15:clr>
        </p15:guide>
        <p15:guide id="24" orient="horz" pos="2455" userDrawn="1">
          <p15:clr>
            <a:srgbClr val="A4A3A4"/>
          </p15:clr>
        </p15:guide>
        <p15:guide id="25" orient="horz" pos="2614" userDrawn="1">
          <p15:clr>
            <a:srgbClr val="A4A3A4"/>
          </p15:clr>
        </p15:guide>
        <p15:guide id="26" orient="horz" pos="2546" userDrawn="1">
          <p15:clr>
            <a:srgbClr val="A4A3A4"/>
          </p15:clr>
        </p15:guide>
        <p15:guide id="27" pos="34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6DD403-3346-EA29-74CC-3AD7A3364CC8}" name="Frode Løbersli" initials="FL" userId="S::frode.lobersli@bufdir.no::0cc4ebcc-60c2-4bc8-ba82-979d4c1bddc0" providerId="AD"/>
  <p188:author id="{0828E21E-C810-0FE3-9A04-ACC6F2AA0A2D}" name="Berit Landmark" initials="BL" userId="S::berit.landmark@bufdir.no::99c82a4f-8dc8-46e5-b74d-610b6778fb8d" providerId="AD"/>
  <p188:author id="{FDAAD93F-2907-571A-4444-BE5904547FEF}" name="Elisabeth Ørving" initials="EØ" userId="S::Elisabeth.Orving@bufdir.no::3d19f906-e728-4b1e-9575-415d3611e91d" providerId="AD"/>
  <p188:author id="{1A8CFA53-0425-FF01-9319-D4250CC6636F}" name="Elisabeth Ørving" initials="EØ" userId="S::elisabeth.orving@bufdir.no::3d19f906-e728-4b1e-9575-415d3611e9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E2"/>
    <a:srgbClr val="E6B7A7"/>
    <a:srgbClr val="B6CFBF"/>
    <a:srgbClr val="7F7F7F"/>
    <a:srgbClr val="DC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50" autoAdjust="0"/>
  </p:normalViewPr>
  <p:slideViewPr>
    <p:cSldViewPr snapToGrid="0">
      <p:cViewPr varScale="1">
        <p:scale>
          <a:sx n="84" d="100"/>
          <a:sy n="84" d="100"/>
        </p:scale>
        <p:origin x="846" y="90"/>
      </p:cViewPr>
      <p:guideLst>
        <p:guide pos="551"/>
        <p:guide pos="7129"/>
        <p:guide pos="1300"/>
        <p:guide pos="2502"/>
        <p:guide pos="5949"/>
        <p:guide pos="5586"/>
        <p:guide pos="2865"/>
        <p:guide pos="4384"/>
        <p:guide pos="4044"/>
        <p:guide orient="horz" pos="1253"/>
        <p:guide orient="horz" pos="3816"/>
        <p:guide orient="horz" pos="1933"/>
        <p:guide orient="horz" pos="1774"/>
        <p:guide orient="horz" pos="3135"/>
        <p:guide orient="horz" pos="3294"/>
        <p:guide orient="horz" pos="2455"/>
        <p:guide orient="horz" pos="2614"/>
        <p:guide orient="horz" pos="2546"/>
        <p:guide pos="34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5B3A3-56AA-4274-A959-5596C3A281A8}" type="datetimeFigureOut">
              <a:rPr lang="nb-NO" smtClean="0"/>
              <a:t>19.09.2022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F2583-61A8-417A-A5D5-F76910D02A27}" type="slidenum">
              <a:rPr lang="nb-NO" smtClean="0"/>
              <a:t>‹#›</a:t>
            </a:fld>
            <a:endParaRPr lang="nb-NO"/>
          </a:p>
        </p:txBody>
      </p:sp>
    </p:spTree>
    <p:extLst>
      <p:ext uri="{BB962C8B-B14F-4D97-AF65-F5344CB8AC3E}">
        <p14:creationId xmlns:p14="http://schemas.microsoft.com/office/powerpoint/2010/main" val="164944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Denne presentasjonen handler om nye digitale løsninger for det kommunale barnevernet, og er rettet mot barnevernstjenesten, kommuneledelsen, statsforvalterembetene og andre som er opptatt av utvikling på kommunalt barneverns område. </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1</a:t>
            </a:fld>
            <a:endParaRPr lang="nb-NO"/>
          </a:p>
        </p:txBody>
      </p:sp>
    </p:spTree>
    <p:extLst>
      <p:ext uri="{BB962C8B-B14F-4D97-AF65-F5344CB8AC3E}">
        <p14:creationId xmlns:p14="http://schemas.microsoft.com/office/powerpoint/2010/main" val="23422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Sagt av en annen barnevernsleder: </a:t>
            </a:r>
            <a:r>
              <a:rPr lang="nb-NO" i="1"/>
              <a:t>"</a:t>
            </a:r>
            <a:r>
              <a:rPr lang="nb-NO" b="0" i="1"/>
              <a:t>Hvis du registrerer ting på feil sted, kan du ikke stole på tallene. </a:t>
            </a:r>
            <a:r>
              <a:rPr lang="nb-NO" i="1"/>
              <a:t>Jeg opplever å være litt «på hæla» og usikker på kvaliteten i dataene."</a:t>
            </a:r>
            <a:endParaRPr lang="nb-NO" i="1">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10</a:t>
            </a:fld>
            <a:endParaRPr lang="nb-NO"/>
          </a:p>
        </p:txBody>
      </p:sp>
    </p:spTree>
    <p:extLst>
      <p:ext uri="{BB962C8B-B14F-4D97-AF65-F5344CB8AC3E}">
        <p14:creationId xmlns:p14="http://schemas.microsoft.com/office/powerpoint/2010/main" val="9110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tredje utfordring handler om samarbeidsflatene mellom det kommunale barnevernet og andre tjenester, der man blant annet opplever mangel på gode løsninger for digital kommunikasjon.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11</a:t>
            </a:fld>
            <a:endParaRPr lang="nb-NO"/>
          </a:p>
        </p:txBody>
      </p:sp>
    </p:spTree>
    <p:extLst>
      <p:ext uri="{BB962C8B-B14F-4D97-AF65-F5344CB8AC3E}">
        <p14:creationId xmlns:p14="http://schemas.microsoft.com/office/powerpoint/2010/main" val="339987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Noe av dette handler om samarbeidet som sådan, og på hvilken måte barnevernet henter inn informasjon fra andre, og på hvilken måte informasjon deles tilbake. En barnevernsleder uttrykte det på denne måten: </a:t>
            </a:r>
            <a:r>
              <a:rPr lang="nb-NO" b="0"/>
              <a:t>Vi får </a:t>
            </a:r>
            <a:r>
              <a:rPr lang="nb-NO"/>
              <a:t>jevnlig</a:t>
            </a:r>
            <a:r>
              <a:rPr lang="nb-NO" b="0"/>
              <a:t> </a:t>
            </a:r>
            <a:r>
              <a:rPr lang="nb-NO"/>
              <a:t>tilbakemelding fra skolene om at vi bare sender standardbrev.</a:t>
            </a:r>
          </a:p>
        </p:txBody>
      </p:sp>
      <p:sp>
        <p:nvSpPr>
          <p:cNvPr id="4" name="Plassholder for lysbildenummer 3"/>
          <p:cNvSpPr>
            <a:spLocks noGrp="1"/>
          </p:cNvSpPr>
          <p:nvPr>
            <p:ph type="sldNum" sz="quarter" idx="5"/>
          </p:nvPr>
        </p:nvSpPr>
        <p:spPr/>
        <p:txBody>
          <a:bodyPr/>
          <a:lstStyle/>
          <a:p>
            <a:fld id="{089F2583-61A8-417A-A5D5-F76910D02A27}" type="slidenum">
              <a:rPr lang="nb-NO" smtClean="0"/>
              <a:t>12</a:t>
            </a:fld>
            <a:endParaRPr lang="nb-NO"/>
          </a:p>
        </p:txBody>
      </p:sp>
    </p:spTree>
    <p:extLst>
      <p:ext uri="{BB962C8B-B14F-4D97-AF65-F5344CB8AC3E}">
        <p14:creationId xmlns:p14="http://schemas.microsoft.com/office/powerpoint/2010/main" val="381274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fjerde utfordring handler om de som barnevernet skal hjelpe; nemlig barna, ungdommene og deres foresatte, som mangler oversikt over egen sak, og der vurderinger og sammenhenger i barnevernssaken ikke trer tydelig fram og er ikke godt nok dokumentert.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13</a:t>
            </a:fld>
            <a:endParaRPr lang="nb-NO"/>
          </a:p>
        </p:txBody>
      </p:sp>
    </p:spTree>
    <p:extLst>
      <p:ext uri="{BB962C8B-B14F-4D97-AF65-F5344CB8AC3E}">
        <p14:creationId xmlns:p14="http://schemas.microsoft.com/office/powerpoint/2010/main" val="152103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barnevernsleder formulerte seg slik: </a:t>
            </a:r>
          </a:p>
          <a:p>
            <a:r>
              <a:rPr lang="nb-NO" i="1"/>
              <a:t>"</a:t>
            </a:r>
            <a:r>
              <a:rPr lang="nb-NO" sz="1200" b="0" i="1"/>
              <a:t>Jeg tror det blir en mer rød tråd gjennom saksbehandlingen i det nye systemet. At det vi var opptatt av å sjekke fra meldingen også kommer frem i vedtaket. At familien kan se at «det kom bekymring knyttet til XX», og i vedtaket står det at man har sjekket/avkreftet akkurat det. </a:t>
            </a:r>
            <a:r>
              <a:rPr lang="nb-NO" sz="1200" i="1"/>
              <a:t>For oss er det en selvfølge at vi har den prosessen vi har, det blir nok litt implisitt</a:t>
            </a:r>
            <a:r>
              <a:rPr lang="nb-NO" sz="1200" b="0" i="1"/>
              <a:t>. Vi kan få bedre dialog og forståelse for hva vi holder på med</a:t>
            </a:r>
            <a:r>
              <a:rPr lang="nb-NO" i="1"/>
              <a:t>."</a:t>
            </a:r>
            <a:endParaRPr lang="nb-NO" i="1">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14</a:t>
            </a:fld>
            <a:endParaRPr lang="nb-NO"/>
          </a:p>
        </p:txBody>
      </p:sp>
    </p:spTree>
    <p:extLst>
      <p:ext uri="{BB962C8B-B14F-4D97-AF65-F5344CB8AC3E}">
        <p14:creationId xmlns:p14="http://schemas.microsoft.com/office/powerpoint/2010/main" val="117161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store utfordringer. Hvordan løser </a:t>
            </a:r>
            <a:r>
              <a:rPr lang="nb-NO" err="1"/>
              <a:t>Bufdirs</a:t>
            </a:r>
            <a:r>
              <a:rPr lang="nb-NO"/>
              <a:t> leveranser i </a:t>
            </a:r>
            <a:r>
              <a:rPr lang="nb-NO" err="1"/>
              <a:t>DigiBarnevern</a:t>
            </a:r>
            <a:r>
              <a:rPr lang="nb-NO"/>
              <a:t>-prosjektet disse utfordringene?</a:t>
            </a:r>
          </a:p>
        </p:txBody>
      </p:sp>
      <p:sp>
        <p:nvSpPr>
          <p:cNvPr id="4" name="Plassholder for lysbildenummer 3"/>
          <p:cNvSpPr>
            <a:spLocks noGrp="1"/>
          </p:cNvSpPr>
          <p:nvPr>
            <p:ph type="sldNum" sz="quarter" idx="5"/>
          </p:nvPr>
        </p:nvSpPr>
        <p:spPr/>
        <p:txBody>
          <a:bodyPr/>
          <a:lstStyle/>
          <a:p>
            <a:fld id="{089F2583-61A8-417A-A5D5-F76910D02A27}" type="slidenum">
              <a:rPr lang="nb-NO" smtClean="0"/>
              <a:t>15</a:t>
            </a:fld>
            <a:endParaRPr lang="nb-NO"/>
          </a:p>
        </p:txBody>
      </p:sp>
    </p:spTree>
    <p:extLst>
      <p:ext uri="{BB962C8B-B14F-4D97-AF65-F5344CB8AC3E}">
        <p14:creationId xmlns:p14="http://schemas.microsoft.com/office/powerpoint/2010/main" val="1482738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3680" indent="-233680">
              <a:buFont typeface="Arial" panose="020B0604020202020204" pitchFamily="34" charset="0"/>
              <a:buChar char="•"/>
              <a:defRPr/>
            </a:pPr>
            <a:r>
              <a:rPr lang="nb-NO" sz="1200" b="1"/>
              <a:t>Nasjonal portal for bekymringsmelding </a:t>
            </a:r>
            <a:r>
              <a:rPr lang="nb-NO" sz="1200"/>
              <a:t>sikrer at  meldingen kommer sikkert og effektivt direkte til fagsystemet i stedet for tidkrevende brev i posten. Løsningen er lansert og pr mai 2022 har</a:t>
            </a:r>
            <a:r>
              <a:rPr lang="nb-NO"/>
              <a:t> </a:t>
            </a:r>
            <a:r>
              <a:rPr lang="nb-NO" sz="1200"/>
              <a:t>221</a:t>
            </a:r>
            <a:r>
              <a:rPr lang="nb-NO"/>
              <a:t> </a:t>
            </a:r>
            <a:r>
              <a:rPr lang="nb-NO" sz="1200"/>
              <a:t> kommuner</a:t>
            </a:r>
            <a:r>
              <a:rPr lang="nb-NO"/>
              <a:t> </a:t>
            </a:r>
            <a:r>
              <a:rPr lang="nb-NO" sz="1200"/>
              <a:t> tatt den i bruk. Kommunene som har tatt i bruk tjenesten rapporter at innholdet i </a:t>
            </a:r>
            <a:r>
              <a:rPr lang="nb-NO"/>
              <a:t>meldingene er mer konkrete og rettet mot de forholdene rundt barnet som vurderes som bekymringsfulle. Dette bidrar til en sikrere vurdering av innholdet i bekymringsmeldingene. </a:t>
            </a:r>
            <a:r>
              <a:rPr lang="nb-NO" sz="1200"/>
              <a:t>Løsningen åpner også for at man kan sende bekymringsmeldinger direkte fra</a:t>
            </a:r>
            <a:r>
              <a:rPr lang="nb-NO"/>
              <a:t> </a:t>
            </a:r>
            <a:r>
              <a:rPr lang="nb-NO" sz="1200"/>
              <a:t>fagsystemer i andre sektorer.</a:t>
            </a:r>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1"/>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t>Dersom foredragsholder vil vise portalen er lenken som følgende:</a:t>
            </a:r>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1"/>
          </a:p>
          <a:p>
            <a:pPr marL="690880" lvl="1" indent="-233680">
              <a:buFont typeface="Arial" panose="020B0604020202020204" pitchFamily="34" charset="0"/>
              <a:buChar char="•"/>
              <a:defRPr/>
            </a:pPr>
            <a:r>
              <a:rPr lang="nb-NO" sz="1200" b="1"/>
              <a:t>Offentlig melder (portalløsning):</a:t>
            </a:r>
            <a:r>
              <a:rPr lang="nb-NO" b="1"/>
              <a:t> </a:t>
            </a:r>
            <a:r>
              <a:rPr lang="nb-NO" sz="1200" b="1"/>
              <a:t> https://bekymringsmelding.fiks.ks.no/offentlig</a:t>
            </a:r>
          </a:p>
          <a:p>
            <a:pPr marL="690880" lvl="1" indent="-233680">
              <a:buFont typeface="Arial" panose="020B0604020202020204" pitchFamily="34" charset="0"/>
              <a:buChar char="•"/>
              <a:defRPr/>
            </a:pPr>
            <a:r>
              <a:rPr lang="nb-NO" sz="1200" b="1"/>
              <a:t>Privat melder:</a:t>
            </a:r>
            <a:r>
              <a:rPr lang="nb-NO" b="1"/>
              <a:t> </a:t>
            </a:r>
            <a:r>
              <a:rPr lang="nb-NO" sz="1200" b="1"/>
              <a:t> https://bekymringsmelding.fiks.ks.no/</a:t>
            </a:r>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a:p>
          <a:p>
            <a:pPr marL="233680" indent="-233680">
              <a:buFont typeface="Arial" panose="020B0604020202020204" pitchFamily="34" charset="0"/>
              <a:buChar char="•"/>
            </a:pPr>
            <a:endParaRPr lang="nb-NO" b="1"/>
          </a:p>
          <a:p>
            <a:pPr marL="233680" indent="-233680">
              <a:buFont typeface="Arial" panose="020B0604020202020204" pitchFamily="34" charset="0"/>
              <a:buChar char="•"/>
            </a:pPr>
            <a:endParaRPr lang="nb-NO">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16</a:t>
            </a:fld>
            <a:endParaRPr lang="nb-NO"/>
          </a:p>
        </p:txBody>
      </p:sp>
    </p:spTree>
    <p:extLst>
      <p:ext uri="{BB962C8B-B14F-4D97-AF65-F5344CB8AC3E}">
        <p14:creationId xmlns:p14="http://schemas.microsoft.com/office/powerpoint/2010/main" val="32110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3680" marR="0" lvl="0" indent="-233680" algn="l" defTabSz="914400" rtl="0" eaLnBrk="1" fontAlgn="auto" latinLnBrk="0" hangingPunct="1">
              <a:lnSpc>
                <a:spcPct val="100000"/>
              </a:lnSpc>
              <a:spcBef>
                <a:spcPts val="0"/>
              </a:spcBef>
              <a:spcAft>
                <a:spcPts val="0"/>
              </a:spcAft>
              <a:buClrTx/>
              <a:buSzTx/>
              <a:buFontTx/>
              <a:buNone/>
              <a:tabLst/>
              <a:defRPr/>
            </a:pPr>
            <a:r>
              <a:rPr lang="nb-NO" sz="1200" b="1"/>
              <a:t>Barnevernsfaglig kvalitetssystem</a:t>
            </a:r>
            <a:r>
              <a:rPr lang="nb-NO" sz="1200"/>
              <a:t> er et rammeverk som gir barnevernsfaglig og juridisk kvalitetsstøtte, spesielt til de skjønnsmessige delene av saksbehandlingen. </a:t>
            </a:r>
            <a:r>
              <a:rPr lang="nb-NO"/>
              <a:t>Kvalitetsstøtten bidrar til å styrke kvaliteten og rettssikkerheten i saksbehandlingen. Kunnskapen som Barnevernsfaglig kvalitetssystem forankres i, bidrar til en felles og solid barnevernsfaglig plattform for de ansatte i tjenesten. De rettslige rammene er oppdaterte og gjøres tilgjengelig i riktig kontekst. Kunnskapsmodellen "Barnets behov i sentrum" utgjør en sentral del av innholdet i BFK, i tillegg til også andre former for støtte. </a:t>
            </a:r>
            <a:r>
              <a:rPr lang="nb-NO" sz="1800" kern="100">
                <a:effectLst/>
                <a:latin typeface="Calibri" panose="020F0502020204030204" pitchFamily="34" charset="0"/>
                <a:ea typeface="Calibri" panose="020F0502020204030204" pitchFamily="34" charset="0"/>
                <a:cs typeface="Times New Roman" panose="02020603050405020304" pitchFamily="18" charset="0"/>
              </a:rPr>
              <a:t>«Barnets behov i sentrum» gir både struktur og kunnskapsgrunnlag for barnevernstjenestens arbeid i alle fasene i en barnevernssak. </a:t>
            </a:r>
          </a:p>
          <a:p>
            <a:pPr marL="233680" indent="-233680"/>
            <a:endParaRPr lang="en-US">
              <a:cs typeface="Calibri" panose="020F0502020204030204"/>
            </a:endParaRPr>
          </a:p>
          <a:p>
            <a:pPr marL="233680" indent="-233680"/>
            <a:endParaRPr lang="nb-NO"/>
          </a:p>
          <a:p>
            <a:pPr marL="233680" indent="-233680"/>
            <a:r>
              <a:rPr lang="nb-NO"/>
              <a:t>Støtten til saksbehandler henger tett sammen med også leders rolle og arbeidsoppgaver. Når</a:t>
            </a:r>
            <a:r>
              <a:rPr lang="nb-NO" sz="1200"/>
              <a:t> saksbehandler mottar</a:t>
            </a:r>
            <a:r>
              <a:rPr lang="nb-NO"/>
              <a:t> kvalitetssikret</a:t>
            </a:r>
            <a:r>
              <a:rPr lang="nb-NO" sz="1200"/>
              <a:t> </a:t>
            </a:r>
            <a:r>
              <a:rPr lang="nb-NO"/>
              <a:t>støtte i</a:t>
            </a:r>
            <a:r>
              <a:rPr lang="nb-NO" sz="1200"/>
              <a:t> </a:t>
            </a:r>
            <a:r>
              <a:rPr lang="nb-NO"/>
              <a:t>selve saksbehandlingen</a:t>
            </a:r>
            <a:r>
              <a:rPr lang="nb-NO" sz="1200"/>
              <a:t>, </a:t>
            </a:r>
            <a:r>
              <a:rPr lang="nb-NO"/>
              <a:t>har dette betydning for leders oversikt, kontroll og tidsbruk. </a:t>
            </a:r>
            <a:endParaRPr lang="nb-NO">
              <a:cs typeface="Calibri"/>
            </a:endParaRPr>
          </a:p>
          <a:p>
            <a:pPr marL="233680" indent="-233680"/>
            <a:endParaRPr lang="nb-NO" sz="1200">
              <a:cs typeface="+mn-cs"/>
            </a:endParaRPr>
          </a:p>
          <a:p>
            <a:r>
              <a:rPr lang="nb-NO"/>
              <a:t>Bufdir vedlikeholder og oppdaterer innholdet i henhold til endringer av både juridisk og barnevernsfaglig art. </a:t>
            </a:r>
            <a:endParaRPr lang="nb-NO">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17</a:t>
            </a:fld>
            <a:endParaRPr lang="nb-NO"/>
          </a:p>
        </p:txBody>
      </p:sp>
    </p:spTree>
    <p:extLst>
      <p:ext uri="{BB962C8B-B14F-4D97-AF65-F5344CB8AC3E}">
        <p14:creationId xmlns:p14="http://schemas.microsoft.com/office/powerpoint/2010/main" val="84870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tillegg til at den kvalitetsstøtten som Barnevernsfaglig kvalitetssystem utgjør blir tilgjengelig i nye fagsystemer, vil innholdet også vises i en </a:t>
            </a:r>
            <a:r>
              <a:rPr lang="nb-NO" err="1"/>
              <a:t>webversjon</a:t>
            </a:r>
            <a:r>
              <a:rPr lang="nb-NO"/>
              <a:t> som gjør det mulig for alle å se hva BFK inneholder til enhver tid. </a:t>
            </a:r>
            <a:r>
              <a:rPr lang="nb-NO" err="1"/>
              <a:t>Webversjonen</a:t>
            </a:r>
            <a:r>
              <a:rPr lang="nb-NO"/>
              <a:t> planlegges ferdig innen utgangen av prosjektperioden som løper ut 2022, og løsningen gjøres tilgjengelig via bufdir.no. </a:t>
            </a:r>
          </a:p>
          <a:p>
            <a:endParaRPr lang="nb-NO">
              <a:cs typeface="Calibri"/>
            </a:endParaRPr>
          </a:p>
          <a:p>
            <a:r>
              <a:rPr lang="nb-NO">
                <a:cs typeface="Calibri"/>
              </a:rPr>
              <a:t>Det vi ser en illustrasjon av her, er hvordan </a:t>
            </a:r>
            <a:r>
              <a:rPr lang="nb-NO" err="1">
                <a:cs typeface="Calibri"/>
              </a:rPr>
              <a:t>BFKs</a:t>
            </a:r>
            <a:r>
              <a:rPr lang="nb-NO">
                <a:cs typeface="Calibri"/>
              </a:rPr>
              <a:t> innhold er sortert i tre nivåer - overordnet støtte, støtte på et mellomnivå av overordnet og konkret, og støtte til mer avgrensede oppgaver og aktiviteter i barnevernssaken. Illustrasjonen viser også hvordan </a:t>
            </a:r>
            <a:r>
              <a:rPr lang="nb-NO" err="1">
                <a:cs typeface="Calibri"/>
              </a:rPr>
              <a:t>BFKs</a:t>
            </a:r>
            <a:r>
              <a:rPr lang="nb-NO">
                <a:cs typeface="Calibri"/>
              </a:rPr>
              <a:t> innhold dessuten er sortert i henhold til de ulike fasene og periodene i en barnevernssak. Øverst i bildet ser vi de ulike fasene, der eksempelvis undersøkelsesfasen er delt opp i perioder eller prosesser; starten, konkrete undersøkelsesaktiviteter og avslutningen. Innenfor hver prosess finnes støtte som retter mot konkrete forhold, som for eksempel å forberede en undersøkelsesaktivitet, som hjemmebesøk. Vi ser også her illustrert hvordan Kunnskapsmodellen "Barnets behov i sentrum" er gitt en naturlig plass i arbeidet.</a:t>
            </a:r>
          </a:p>
        </p:txBody>
      </p:sp>
      <p:sp>
        <p:nvSpPr>
          <p:cNvPr id="4" name="Plassholder for lysbildenummer 3"/>
          <p:cNvSpPr>
            <a:spLocks noGrp="1"/>
          </p:cNvSpPr>
          <p:nvPr>
            <p:ph type="sldNum" sz="quarter" idx="5"/>
          </p:nvPr>
        </p:nvSpPr>
        <p:spPr/>
        <p:txBody>
          <a:bodyPr/>
          <a:lstStyle/>
          <a:p>
            <a:fld id="{089F2583-61A8-417A-A5D5-F76910D02A27}" type="slidenum">
              <a:rPr lang="nb-NO" smtClean="0"/>
              <a:t>18</a:t>
            </a:fld>
            <a:endParaRPr lang="nb-NO"/>
          </a:p>
        </p:txBody>
      </p:sp>
    </p:spTree>
    <p:extLst>
      <p:ext uri="{BB962C8B-B14F-4D97-AF65-F5344CB8AC3E}">
        <p14:creationId xmlns:p14="http://schemas.microsoft.com/office/powerpoint/2010/main" val="217834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Innrapporteringsløsningen til </a:t>
            </a:r>
            <a:r>
              <a:rPr lang="nb-NO" b="1"/>
              <a:t>Nasjonalt barnevernsregister </a:t>
            </a:r>
            <a:r>
              <a:rPr lang="nb-NO"/>
              <a:t>automatiserer rapporteringen du som leder skal gjøre til SSB, Statsforvalter, Bufdir og andre. Løsningen erstatter dagens KOSTRA-rapportering til SSB og halvårsrapporteringene til Statsforvalteren.  </a:t>
            </a:r>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p>
          <a:p>
            <a:pPr marL="233680" indent="-233680">
              <a:buFont typeface="Arial" panose="020B0604020202020204" pitchFamily="34" charset="0"/>
              <a:buChar char="•"/>
            </a:pPr>
            <a:r>
              <a:rPr lang="nb-NO"/>
              <a:t>Løsningen vil frigi tid både for leder og ansatte i den kommunale barnevernstjenesten. Med de nye fagsystemene vil de kommunale barnevernstjenestene bruke vesentlig mindre tid på rapportering. Ledere og ansatte slipper å sjekke at data stemmer og at dere rapporterer innenfor fristen, og får dermed tid til blant annet å hente ut innsikt fra tallene. </a:t>
            </a:r>
            <a:r>
              <a:rPr lang="nb-NO" err="1"/>
              <a:t>Bufdirs</a:t>
            </a:r>
            <a:r>
              <a:rPr lang="nb-NO"/>
              <a:t> kommunemonitor kan bl.a. benyttes til barnevernets rapportering til kommunestyret. Her er det store tidsbesparelser for det kommunale barnevernet.</a:t>
            </a:r>
          </a:p>
          <a:p>
            <a:pPr marL="233680" indent="-233680">
              <a:buFont typeface="Arial" panose="020B0604020202020204" pitchFamily="34" charset="0"/>
              <a:buChar char="•"/>
            </a:pPr>
            <a:r>
              <a:rPr lang="nb-NO"/>
              <a:t>Vi definerer hvilke data de kommunale barnevernstjenestene skal levere. Statistisk sentralbyrå er ansvarlig for registeret og rapporteringsløsningen. Løsningen er utviklet i tett samarbeid med fagsystemleverandørene, og dette gjør at rapporteringene skjer automatisk, direkte fra de nye fagsystemene. </a:t>
            </a:r>
            <a:endParaRPr lang="nb-NO">
              <a:highlight>
                <a:srgbClr val="FFFF00"/>
              </a:highlight>
              <a:cs typeface="Calibri" panose="020F0502020204030204"/>
            </a:endParaRPr>
          </a:p>
          <a:p>
            <a:pPr marL="233680" indent="-233680">
              <a:buFont typeface="Arial" panose="020B0604020202020204" pitchFamily="34" charset="0"/>
              <a:buChar char="•"/>
            </a:pPr>
            <a:r>
              <a:rPr lang="nb-NO"/>
              <a:t>Vi publiserer begreper som gir entydige, offisielle definisjoner av data som benyttes i den digitale informasjonsutvekslingen i det kommunale barnevernet. </a:t>
            </a:r>
            <a:endParaRPr lang="nb-NO">
              <a:cs typeface="Calibri"/>
            </a:endParaRPr>
          </a:p>
          <a:p>
            <a:endParaRPr lang="nb-NO"/>
          </a:p>
          <a:p>
            <a:endParaRPr lang="nb-NO">
              <a:cs typeface="Calibri" panose="020F0502020204030204"/>
            </a:endParaRPr>
          </a:p>
          <a:p>
            <a:endParaRPr lang="nb-NO"/>
          </a:p>
          <a:p>
            <a:endParaRPr lang="nb-NO">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19</a:t>
            </a:fld>
            <a:endParaRPr lang="nb-NO"/>
          </a:p>
        </p:txBody>
      </p:sp>
    </p:spTree>
    <p:extLst>
      <p:ext uri="{BB962C8B-B14F-4D97-AF65-F5344CB8AC3E}">
        <p14:creationId xmlns:p14="http://schemas.microsoft.com/office/powerpoint/2010/main" val="253403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nye, digitale løsningene som vi er opptatt av i denne presentasjonen, utvikles innenfor prosjektet </a:t>
            </a:r>
            <a:r>
              <a:rPr lang="nb-NO" dirty="0" err="1"/>
              <a:t>DigiBarnevern</a:t>
            </a:r>
            <a:r>
              <a:rPr lang="nb-NO" dirty="0"/>
              <a:t>. Hva handler disse løsningene om – hvilke utfordringer skal de løse?</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2</a:t>
            </a:fld>
            <a:endParaRPr lang="nb-NO"/>
          </a:p>
        </p:txBody>
      </p:sp>
    </p:spTree>
    <p:extLst>
      <p:ext uri="{BB962C8B-B14F-4D97-AF65-F5344CB8AC3E}">
        <p14:creationId xmlns:p14="http://schemas.microsoft.com/office/powerpoint/2010/main" val="123644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3680" indent="-233680">
              <a:buClr>
                <a:srgbClr val="000000"/>
              </a:buClr>
              <a:buFont typeface="Arial" panose="020B0604020202020204" pitchFamily="34" charset="0"/>
              <a:buChar char="•"/>
            </a:pPr>
            <a:r>
              <a:rPr lang="nb-NO" sz="1200" b="1">
                <a:cs typeface="Calibri"/>
              </a:rPr>
              <a:t>Barnevernsfaglig kvalitetssystem </a:t>
            </a:r>
            <a:r>
              <a:rPr lang="nb-NO" sz="1200">
                <a:cs typeface="Calibri"/>
              </a:rPr>
              <a:t>gir saksbehandler støtte til å ta stilling til hvilken informasjon som bør hentes inn fra andre instanser, og støtte til godt samarbeid og god dialog.</a:t>
            </a:r>
          </a:p>
          <a:p>
            <a:pPr marL="233680" indent="-233680">
              <a:buFont typeface="Arial" panose="020B0604020202020204" pitchFamily="34" charset="0"/>
              <a:buChar char="•"/>
            </a:pPr>
            <a:r>
              <a:rPr lang="nb-NO" sz="1200" b="1">
                <a:cs typeface="Calibri"/>
              </a:rPr>
              <a:t>Nasjonal portal for bekymringsmelding </a:t>
            </a:r>
            <a:r>
              <a:rPr lang="nb-NO" sz="1200">
                <a:cs typeface="Calibri"/>
              </a:rPr>
              <a:t>gjør det mulig å sende bekymringsmelding direkte fra samarbeidspartenes fagsystem og direkte til barnevernets fagsystem. </a:t>
            </a:r>
          </a:p>
          <a:p>
            <a:pPr marL="233680" indent="-233680">
              <a:buFont typeface="Arial" panose="020B0604020202020204" pitchFamily="34" charset="0"/>
              <a:buChar char="•"/>
            </a:pPr>
            <a:r>
              <a:rPr lang="nb-NO" sz="1200">
                <a:cs typeface="Calibri"/>
              </a:rPr>
              <a:t>Fagsystemene vil i tillegg gi integrasjon for å hente inn informasjon igjennom sikker digital kommunikasjon</a:t>
            </a:r>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20</a:t>
            </a:fld>
            <a:endParaRPr lang="nb-NO"/>
          </a:p>
        </p:txBody>
      </p:sp>
    </p:spTree>
    <p:extLst>
      <p:ext uri="{BB962C8B-B14F-4D97-AF65-F5344CB8AC3E}">
        <p14:creationId xmlns:p14="http://schemas.microsoft.com/office/powerpoint/2010/main" val="1197535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a:t>Barnevernsfaglig kvalitetssystem </a:t>
            </a:r>
            <a:r>
              <a:rPr lang="nb-NO" sz="1200"/>
              <a:t>vektlegger medvirkning og involvering fra barn,  unge og foreldre gjennom hele barnevernssakens forløp. I dette ligger blant annet god informasjon til de som saken handler om, og om å legge til rette for at barn, unge og foreldre kan kjenne seg igjen informasjonen i saken. </a:t>
            </a:r>
          </a:p>
          <a:p>
            <a:pPr marL="171450" indent="-171450">
              <a:buFont typeface="Arial" panose="020B0604020202020204" pitchFamily="34" charset="0"/>
              <a:buChar char="•"/>
            </a:pPr>
            <a:endParaRPr lang="nb-NO" sz="1200"/>
          </a:p>
          <a:p>
            <a:pPr marL="171450" indent="-171450">
              <a:buFont typeface="Arial" panose="020B0604020202020204" pitchFamily="34" charset="0"/>
              <a:buChar char="•"/>
            </a:pPr>
            <a:r>
              <a:rPr lang="nb-NO" sz="1200"/>
              <a:t>Saksbehandler får støtte til å dokumentere analyser og vurderinger i saken, slik grunnlaget for fortløpende og endelige beslutninger trer tydelig frem i sakens dokumentasjon. Dette leder blant annet til tydeligere sammenheng mellom håndtering av melding, gjennomføring av undersøkelse, arbeid med tiltak og avslutning av barnevernssaken. </a:t>
            </a:r>
            <a:endParaRPr lang="nb-NO" sz="1200" b="1"/>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21</a:t>
            </a:fld>
            <a:endParaRPr lang="nb-NO"/>
          </a:p>
        </p:txBody>
      </p:sp>
    </p:spTree>
    <p:extLst>
      <p:ext uri="{BB962C8B-B14F-4D97-AF65-F5344CB8AC3E}">
        <p14:creationId xmlns:p14="http://schemas.microsoft.com/office/powerpoint/2010/main" val="275914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La oss ta en titt på en liten oppsummering av leveransene og løsningene.</a:t>
            </a:r>
          </a:p>
        </p:txBody>
      </p:sp>
      <p:sp>
        <p:nvSpPr>
          <p:cNvPr id="4" name="Plassholder for lysbildenummer 3"/>
          <p:cNvSpPr>
            <a:spLocks noGrp="1"/>
          </p:cNvSpPr>
          <p:nvPr>
            <p:ph type="sldNum" sz="quarter" idx="5"/>
          </p:nvPr>
        </p:nvSpPr>
        <p:spPr/>
        <p:txBody>
          <a:bodyPr/>
          <a:lstStyle/>
          <a:p>
            <a:fld id="{089F2583-61A8-417A-A5D5-F76910D02A27}" type="slidenum">
              <a:rPr lang="nb-NO" smtClean="0"/>
              <a:t>22</a:t>
            </a:fld>
            <a:endParaRPr lang="nb-NO"/>
          </a:p>
        </p:txBody>
      </p:sp>
    </p:spTree>
    <p:extLst>
      <p:ext uri="{BB962C8B-B14F-4D97-AF65-F5344CB8AC3E}">
        <p14:creationId xmlns:p14="http://schemas.microsoft.com/office/powerpoint/2010/main" val="2668417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4050" y="3952875"/>
            <a:ext cx="35085338" cy="19735800"/>
          </a:xfrm>
        </p:spPr>
      </p:sp>
      <p:sp>
        <p:nvSpPr>
          <p:cNvPr id="3" name="Notes Placeholder 2"/>
          <p:cNvSpPr>
            <a:spLocks noGrp="1"/>
          </p:cNvSpPr>
          <p:nvPr>
            <p:ph type="body" idx="1"/>
          </p:nvPr>
        </p:nvSpPr>
        <p:spPr/>
        <p:txBody>
          <a:bodyPr/>
          <a:lstStyle/>
          <a:p>
            <a:r>
              <a:rPr lang="nb-NO"/>
              <a:t>Via nye fagsystemer gis både barn, familie, barnevernstjenesten og andre instanser støtte i ulike prosesser og perioder i en barnevernssak. Leveransene henger sammen i det samme hensynet; nemlig hensynet til barnets beste. </a:t>
            </a:r>
          </a:p>
        </p:txBody>
      </p:sp>
      <p:sp>
        <p:nvSpPr>
          <p:cNvPr id="4" name="Slide Number Placeholder 3"/>
          <p:cNvSpPr>
            <a:spLocks noGrp="1"/>
          </p:cNvSpPr>
          <p:nvPr>
            <p:ph type="sldNum" sz="quarter" idx="10"/>
          </p:nvPr>
        </p:nvSpPr>
        <p:spPr/>
        <p:txBody>
          <a:bodyPr/>
          <a:lstStyle/>
          <a:p>
            <a:pPr defTabSz="2529227">
              <a:defRPr/>
            </a:pPr>
            <a:fld id="{C0F4A2C8-6C88-4E71-83EE-698B9D4FE22F}" type="slidenum">
              <a:rPr lang="en-US">
                <a:solidFill>
                  <a:srgbClr val="000000"/>
                </a:solidFill>
              </a:rPr>
              <a:pPr defTabSz="2529227">
                <a:defRPr/>
              </a:pPr>
              <a:t>23</a:t>
            </a:fld>
            <a:endParaRPr lang="en-US">
              <a:solidFill>
                <a:srgbClr val="000000"/>
              </a:solidFill>
            </a:endParaRPr>
          </a:p>
        </p:txBody>
      </p:sp>
    </p:spTree>
    <p:extLst>
      <p:ext uri="{BB962C8B-B14F-4D97-AF65-F5344CB8AC3E}">
        <p14:creationId xmlns:p14="http://schemas.microsoft.com/office/powerpoint/2010/main" val="375667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Men så – hvordan komme i gang med disse leveransene, og dermed høste gevinstene av arbeidet som er gjort?</a:t>
            </a:r>
          </a:p>
        </p:txBody>
      </p:sp>
      <p:sp>
        <p:nvSpPr>
          <p:cNvPr id="4" name="Plassholder for lysbildenummer 3"/>
          <p:cNvSpPr>
            <a:spLocks noGrp="1"/>
          </p:cNvSpPr>
          <p:nvPr>
            <p:ph type="sldNum" sz="quarter" idx="5"/>
          </p:nvPr>
        </p:nvSpPr>
        <p:spPr/>
        <p:txBody>
          <a:bodyPr/>
          <a:lstStyle/>
          <a:p>
            <a:fld id="{089F2583-61A8-417A-A5D5-F76910D02A27}" type="slidenum">
              <a:rPr lang="nb-NO" smtClean="0"/>
              <a:t>24</a:t>
            </a:fld>
            <a:endParaRPr lang="nb-NO"/>
          </a:p>
        </p:txBody>
      </p:sp>
    </p:spTree>
    <p:extLst>
      <p:ext uri="{BB962C8B-B14F-4D97-AF65-F5344CB8AC3E}">
        <p14:creationId xmlns:p14="http://schemas.microsoft.com/office/powerpoint/2010/main" val="409824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For å få tilgang til de nye digitale løsningene må kommunen anskaffe et nytt og kompatibelt fagsystem for barnevernstjenesten. </a:t>
            </a:r>
          </a:p>
          <a:p>
            <a:pPr marL="171450" indent="-171450">
              <a:buFont typeface="Arial" panose="020B0604020202020204" pitchFamily="34" charset="0"/>
              <a:buChar char="•"/>
            </a:pPr>
            <a:r>
              <a:rPr lang="nb-NO"/>
              <a:t>Nasjonal portal for bekymringsmelding, Barnevernsfaglig kvalitetssystem og innrapporteringsløsningen er en del av  de nye fagsystemene. Det er pr i dag to tilgjengelige leverandører på markedet og dere må gjennomføre en ordinær anskaffelsesprosess. Snakk med IT-ledelsen og administrativ ledelse i kommunen for å melde inn behov og sjekke når dere kan starte prosessen.</a:t>
            </a:r>
          </a:p>
          <a:p>
            <a:pPr marL="171450" indent="-171450">
              <a:buFont typeface="Arial" panose="020B0604020202020204" pitchFamily="34" charset="0"/>
              <a:buChar char="•"/>
            </a:pPr>
            <a:r>
              <a:rPr lang="nb-NO"/>
              <a:t>KS vil gi god veiledning og støtte i arbeidet med å anskaffe nytt fagsystem.   I tett samarbeid med utvalgte kommuner/regionale digitaliseringsnettverk vil de publisere informasjon, eksempler på ´</a:t>
            </a:r>
            <a:r>
              <a:rPr lang="nb-NO" err="1"/>
              <a:t>kravspsifikasjoner</a:t>
            </a:r>
            <a:r>
              <a:rPr lang="nb-NO"/>
              <a:t> mm for å lette kommunenes arbeid.  De vil også arrangere </a:t>
            </a:r>
            <a:r>
              <a:rPr lang="nb-NO" err="1"/>
              <a:t>webinarer</a:t>
            </a:r>
            <a:r>
              <a:rPr lang="nb-NO"/>
              <a:t> om løsningene og anskaffelsesprosessen.  </a:t>
            </a:r>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25</a:t>
            </a:fld>
            <a:endParaRPr lang="nb-NO"/>
          </a:p>
        </p:txBody>
      </p:sp>
    </p:spTree>
    <p:extLst>
      <p:ext uri="{BB962C8B-B14F-4D97-AF65-F5344CB8AC3E}">
        <p14:creationId xmlns:p14="http://schemas.microsoft.com/office/powerpoint/2010/main" val="1651288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3680" indent="-233680">
              <a:buFont typeface="Arial" panose="020B0604020202020204" pitchFamily="34" charset="0"/>
              <a:buChar char="•"/>
            </a:pPr>
            <a:r>
              <a:rPr lang="nb-NO"/>
              <a:t>Som vi har vist til i dette foredraget, bygger leveransene i </a:t>
            </a:r>
            <a:r>
              <a:rPr lang="nb-NO" err="1"/>
              <a:t>DigiBarnevern</a:t>
            </a:r>
            <a:r>
              <a:rPr lang="nb-NO"/>
              <a:t> på behov og utfordringer, og dermed også på ønskede gevinster. Gevinstene utløses via nye fagsystemer. Selv om systemleverandørene leverer til dels ulike systemer, har begge som mål å gi god støtte til barnevernsarbeidet, og tar sikte på å levere </a:t>
            </a:r>
            <a:r>
              <a:rPr lang="nb-NO" err="1"/>
              <a:t>DigiBarneverns</a:t>
            </a:r>
            <a:r>
              <a:rPr lang="nb-NO"/>
              <a:t> innhold på gode måter. </a:t>
            </a:r>
          </a:p>
          <a:p>
            <a:pPr marL="0" indent="0">
              <a:buFont typeface="Arial" panose="020B0604020202020204" pitchFamily="34" charset="0"/>
              <a:buNone/>
            </a:pPr>
            <a:endParaRPr lang="nb-NO"/>
          </a:p>
          <a:p>
            <a:pPr marL="233680" marR="0" lvl="0" indent="-2336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Noen lurer kanskje på hvordan de nye løsningene blir seende ut. Det kan de to systemleverandørene som utvikler grensesnittet mot brukeren av løsningene svare på. Gå gjerne i dialog med leverandørene, slik dere også ellers ville ha gjort i en anskaffelsesprosess, og ta stilling til hvilken løsning som passer best i din kommune og din tjeneste. Som med alle digitale løsninger er det dere som bruker dem som best ser mulighetene og på hvilken måte gevinstene kan realiseres. </a:t>
            </a:r>
            <a:endParaRPr lang="nb-NO">
              <a:cs typeface="Calibri"/>
            </a:endParaRPr>
          </a:p>
          <a:p>
            <a:pPr marL="0" indent="0">
              <a:buFont typeface="Arial" panose="020B0604020202020204" pitchFamily="34" charset="0"/>
              <a:buNone/>
            </a:pPr>
            <a:endParaRPr lang="nb-NO"/>
          </a:p>
          <a:p>
            <a:pPr marL="233680" indent="-233680">
              <a:buFont typeface="Arial" panose="020B0604020202020204" pitchFamily="34" charset="0"/>
              <a:buChar char="•"/>
            </a:pPr>
            <a:r>
              <a:rPr lang="nb-NO"/>
              <a:t>Alle leveransene er beskrevet på nettsidene til Bufdir og KS.  KS vil også utarbeide råd og veiledning om hvordan kommunene kan høste gevinstene fra leveransene.</a:t>
            </a: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26</a:t>
            </a:fld>
            <a:endParaRPr lang="nb-NO"/>
          </a:p>
        </p:txBody>
      </p:sp>
    </p:spTree>
    <p:extLst>
      <p:ext uri="{BB962C8B-B14F-4D97-AF65-F5344CB8AC3E}">
        <p14:creationId xmlns:p14="http://schemas.microsoft.com/office/powerpoint/2010/main" val="271368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Utfordringene, behovene, løsningene og gevinstene vi har pekt på i dette foredraget handler om ulike innfallsvinkler og dels ulike roller, men med oppmerksomheten rettet mot det samme – nemlig hensynet til barnets beste og barnets behov, og barnevernets arbeid med barnets situasjon. Løsningene er blitt til på samarbeids- og samhandlingsflater mellom Bufdir, KS, kommuner og systemleverandører.</a:t>
            </a:r>
          </a:p>
          <a:p>
            <a:endParaRPr lang="nb-NO">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27</a:t>
            </a:fld>
            <a:endParaRPr lang="nb-NO"/>
          </a:p>
        </p:txBody>
      </p:sp>
    </p:spTree>
    <p:extLst>
      <p:ext uri="{BB962C8B-B14F-4D97-AF65-F5344CB8AC3E}">
        <p14:creationId xmlns:p14="http://schemas.microsoft.com/office/powerpoint/2010/main" val="1990041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Avslutningsvis ser dere her kontaktinformasjon samt lenker til annen nyttig informasjon, om prosjektet og om leverandørene. Ikke nøl med å ta kontakt eller oppsøk informasjon hvis dere lurer på noe. </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28</a:t>
            </a:fld>
            <a:endParaRPr lang="nb-NO"/>
          </a:p>
        </p:txBody>
      </p:sp>
    </p:spTree>
    <p:extLst>
      <p:ext uri="{BB962C8B-B14F-4D97-AF65-F5344CB8AC3E}">
        <p14:creationId xmlns:p14="http://schemas.microsoft.com/office/powerpoint/2010/main" val="3789010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for oppmerksomheten!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29</a:t>
            </a:fld>
            <a:endParaRPr lang="nb-NO"/>
          </a:p>
        </p:txBody>
      </p:sp>
    </p:spTree>
    <p:extLst>
      <p:ext uri="{BB962C8B-B14F-4D97-AF65-F5344CB8AC3E}">
        <p14:creationId xmlns:p14="http://schemas.microsoft.com/office/powerpoint/2010/main" val="55735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742950" lvl="1" indent="-285750">
              <a:buFont typeface="Arial" panose="020B0604020202020204" pitchFamily="34" charset="0"/>
              <a:buChar char="•"/>
            </a:pPr>
            <a:r>
              <a:rPr lang="nb-NO" sz="1600"/>
              <a:t>Mange kjenner seg kanskje igjen i denne illustrasjonen.</a:t>
            </a:r>
          </a:p>
          <a:p>
            <a:pPr marL="742950" lvl="1" indent="-285750">
              <a:buFont typeface="Arial" panose="020B0604020202020204" pitchFamily="34" charset="0"/>
              <a:buChar char="•"/>
            </a:pPr>
            <a:r>
              <a:rPr lang="nb-NO" sz="1600"/>
              <a:t>Barnevernets samfunnsoppdrag er å hjelpe barn og unge. Det kommunale barnevernet forvalter verdier og makt – og forvalter også rettsikkerhet for barn og familier. For å få til dette, trenger barnevernet gode verktøy og løsninger. </a:t>
            </a:r>
          </a:p>
          <a:p>
            <a:pPr marL="742950" lvl="1" indent="-285750">
              <a:buFont typeface="Arial" panose="020B0604020202020204" pitchFamily="34" charset="0"/>
              <a:buChar char="•"/>
            </a:pPr>
            <a:r>
              <a:rPr lang="nb-NO" sz="1600"/>
              <a:t>Men verken familiene som er i kontakt med barnevernet, de ansatte, lederne eller barnevernets samarbeidspartnere får god nok støtte og informasjon fra de digitale løsningene som brukes i dag.</a:t>
            </a:r>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3</a:t>
            </a:fld>
            <a:endParaRPr lang="nb-NO"/>
          </a:p>
        </p:txBody>
      </p:sp>
    </p:spTree>
    <p:extLst>
      <p:ext uri="{BB962C8B-B14F-4D97-AF65-F5344CB8AC3E}">
        <p14:creationId xmlns:p14="http://schemas.microsoft.com/office/powerpoint/2010/main" val="91980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La oss starte med starten – hvordan har dette prosjektet utviklet seg fra 2015 til i dag.</a:t>
            </a:r>
          </a:p>
          <a:p>
            <a:endParaRPr lang="nb-NO"/>
          </a:p>
          <a:p>
            <a:r>
              <a:rPr lang="nb-NO"/>
              <a:t>I oktober 2015 startet Trondheim kommune et lokalt prosjekt for å anskaffe nye barnevernsløsninger</a:t>
            </a:r>
          </a:p>
          <a:p>
            <a:endParaRPr lang="nb-NO"/>
          </a:p>
          <a:p>
            <a:r>
              <a:rPr lang="nb-NO"/>
              <a:t>I september 2016 startet konsept og planleggingsfasen for </a:t>
            </a:r>
            <a:r>
              <a:rPr lang="nb-NO" err="1"/>
              <a:t>DigiBarnevern</a:t>
            </a:r>
            <a:r>
              <a:rPr lang="nb-NO"/>
              <a:t> som et nasjonalt prosjekt med åtte kommuner, KS og Bufdir</a:t>
            </a:r>
          </a:p>
          <a:p>
            <a:endParaRPr lang="nb-NO"/>
          </a:p>
          <a:p>
            <a:r>
              <a:rPr lang="nb-NO"/>
              <a:t>I 2019 var vi over i gjennomføringsfasen.  </a:t>
            </a:r>
            <a:r>
              <a:rPr lang="nb-NO" err="1"/>
              <a:t>Digibarnevern</a:t>
            </a:r>
            <a:r>
              <a:rPr lang="nb-NO"/>
              <a:t> ble delt i et kommunalt og statlig prosjekt, der det statlige prosjektet eies og drives av Bufdir</a:t>
            </a:r>
          </a:p>
          <a:p>
            <a:endParaRPr lang="nb-NO"/>
          </a:p>
          <a:p>
            <a:r>
              <a:rPr lang="nb-NO"/>
              <a:t>I april 2020 ble Nasjonal portal for bekymringsmelding lansert, som </a:t>
            </a:r>
            <a:r>
              <a:rPr lang="nb-NO" err="1"/>
              <a:t>DigiBarnevern</a:t>
            </a:r>
            <a:r>
              <a:rPr lang="nb-NO"/>
              <a:t>-prosjektets første leveranse rettet mot det kommunale barnevernet. </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Prosjektets arbeid med øvrige leveranser pågår ut 2022. Prosjektet har i perioden levert flere del-leveranser, som først og fremst treffer leverandørene av fagsystemer. Dette gjelder de første versjonene av rapporteringskravene og av BFK.</a:t>
            </a:r>
          </a:p>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4</a:t>
            </a:fld>
            <a:endParaRPr lang="nb-NO"/>
          </a:p>
        </p:txBody>
      </p:sp>
    </p:spTree>
    <p:extLst>
      <p:ext uri="{BB962C8B-B14F-4D97-AF65-F5344CB8AC3E}">
        <p14:creationId xmlns:p14="http://schemas.microsoft.com/office/powerpoint/2010/main" val="213796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4050" y="3952875"/>
            <a:ext cx="35085338" cy="19735800"/>
          </a:xfrm>
        </p:spPr>
      </p:sp>
      <p:sp>
        <p:nvSpPr>
          <p:cNvPr id="3" name="Notes Placeholder 2"/>
          <p:cNvSpPr>
            <a:spLocks noGrp="1"/>
          </p:cNvSpPr>
          <p:nvPr>
            <p:ph type="body" idx="1"/>
          </p:nvPr>
        </p:nvSpPr>
        <p:spPr/>
        <p:txBody>
          <a:bodyPr/>
          <a:lstStyle/>
          <a:p>
            <a:pPr>
              <a:defRPr/>
            </a:pPr>
            <a:r>
              <a:rPr lang="nb-NO" dirty="0" err="1"/>
              <a:t>DigiBarnevern</a:t>
            </a:r>
            <a:r>
              <a:rPr lang="nb-NO" dirty="0"/>
              <a:t> er i dag to prosjekter; et kommunalt og et statlig. I denne illustrasjonen viser de grønne boksene de statlige leveransene, og de gule viser de kommunale. </a:t>
            </a:r>
            <a:endParaRPr lang="en-US" dirty="0"/>
          </a:p>
          <a:p>
            <a:pPr>
              <a:defRPr/>
            </a:pPr>
            <a:r>
              <a:rPr lang="nb-NO" dirty="0"/>
              <a:t>De digitale løsningene som leveres henger sammen via fagsystemet. Fagsystemet blir den digitale arbeidsflaten for ansatte i de kommunale barnevernstjenestene. Nasjonal portal for bekymringsmelding gjør det mulig for barnevernet å motta bekymringsmeldinger direkte inn i sitt nye fagsystem. Barnevernsfaglig kvalitetssystem integreres i fagsystemet, og gir dermed kvalitetsstøtte gjennom hele barnevernssakens forløp. De nye fagsystemene vil automatisk utføre innrapporteringen til KOSTRA og SSB, og informasjonen vil lagres i et nasjonalt barnevernsregister. Informasjonen i barnevernsregister kan benyttes av kommunale ledere til å forbedre tjenesten.  I tillegg kan konkret informasjon fra fagsystemet gjøres tilgjengelig for privat part i barnevernssaken, via løsningen Innbyggertjenester.</a:t>
            </a: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pr i dag to uavhengige leverandører, VISMA OG NETCOMPANY, som leverer fagsystemer som støtter leveransene vi her snakker om. Fagsystemleverandørene er allerede nå klare for å ta i mot anbud fra kommunene.  </a:t>
            </a:r>
          </a:p>
          <a:p>
            <a:endParaRPr lang="nb-NO" dirty="0"/>
          </a:p>
        </p:txBody>
      </p:sp>
      <p:sp>
        <p:nvSpPr>
          <p:cNvPr id="4" name="Slide Number Placeholder 3"/>
          <p:cNvSpPr>
            <a:spLocks noGrp="1"/>
          </p:cNvSpPr>
          <p:nvPr>
            <p:ph type="sldNum" sz="quarter" idx="10"/>
          </p:nvPr>
        </p:nvSpPr>
        <p:spPr/>
        <p:txBody>
          <a:bodyPr/>
          <a:lstStyle/>
          <a:p>
            <a:pPr defTabSz="2529227">
              <a:defRPr/>
            </a:pPr>
            <a:fld id="{C0F4A2C8-6C88-4E71-83EE-698B9D4FE22F}" type="slidenum">
              <a:rPr lang="en-US">
                <a:solidFill>
                  <a:srgbClr val="000000"/>
                </a:solidFill>
              </a:rPr>
              <a:pPr defTabSz="2529227">
                <a:defRPr/>
              </a:pPr>
              <a:t>5</a:t>
            </a:fld>
            <a:endParaRPr lang="en-US">
              <a:solidFill>
                <a:srgbClr val="000000"/>
              </a:solidFill>
            </a:endParaRPr>
          </a:p>
        </p:txBody>
      </p:sp>
    </p:spTree>
    <p:extLst>
      <p:ext uri="{BB962C8B-B14F-4D97-AF65-F5344CB8AC3E}">
        <p14:creationId xmlns:p14="http://schemas.microsoft.com/office/powerpoint/2010/main" val="210747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a:t>I det følgende skal vi se nærmere på de leveransene som Bufdir leverer via det statlige </a:t>
            </a:r>
            <a:r>
              <a:rPr lang="nb-NO" err="1"/>
              <a:t>DigiBarnevern</a:t>
            </a:r>
            <a:r>
              <a:rPr lang="nb-NO"/>
              <a:t>-prosjektet. Leveransene er knyttet til større, konkrete utfordringer som det kommunale barnevernet erfarer i sitt arbeid. Hvilke utfordringer handler dette om?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6</a:t>
            </a:fld>
            <a:endParaRPr lang="nb-NO"/>
          </a:p>
        </p:txBody>
      </p:sp>
    </p:spTree>
    <p:extLst>
      <p:ext uri="{BB962C8B-B14F-4D97-AF65-F5344CB8AC3E}">
        <p14:creationId xmlns:p14="http://schemas.microsoft.com/office/powerpoint/2010/main" val="1952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anledning </a:t>
            </a:r>
            <a:r>
              <a:rPr lang="nb-NO" err="1"/>
              <a:t>DigiBarnevern</a:t>
            </a:r>
            <a:r>
              <a:rPr lang="nb-NO"/>
              <a:t> ble det gjennomført en samfunnsøkonomisk analyse. En av utfordringene som denne analysen fanget opp, handler om at ansatte i det kommunale barnevernet får for liten hjelp og støtte i eksisterende fagsystemer til å jobbe effektivt og forsvarlig.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7</a:t>
            </a:fld>
            <a:endParaRPr lang="nb-NO"/>
          </a:p>
        </p:txBody>
      </p:sp>
    </p:spTree>
    <p:extLst>
      <p:ext uri="{BB962C8B-B14F-4D97-AF65-F5344CB8AC3E}">
        <p14:creationId xmlns:p14="http://schemas.microsoft.com/office/powerpoint/2010/main" val="118744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barnevernsleder uttrykte dette på denne måten; </a:t>
            </a:r>
            <a:r>
              <a:rPr lang="nb-NO" i="1"/>
              <a:t>«alt vi kan få av kvalitetssikret kunnskap et tastetrykk unna er bra.» </a:t>
            </a:r>
            <a:endParaRPr lang="nb-NO" i="1">
              <a:cs typeface="Calibri"/>
            </a:endParaRPr>
          </a:p>
          <a:p>
            <a:r>
              <a:rPr lang="nb-NO"/>
              <a:t>Dette samsvarer med et annet funn i den samfunnsøkonomiske analysen: </a:t>
            </a:r>
            <a:endParaRPr lang="nb-NO">
              <a:cs typeface="Calibri"/>
            </a:endParaRPr>
          </a:p>
          <a:p>
            <a:r>
              <a:rPr lang="nb-NO" sz="1200" b="0"/>
              <a:t>Saksbehandlere i barnevernstjenestene har </a:t>
            </a:r>
            <a:r>
              <a:rPr lang="nb-NO" sz="1200"/>
              <a:t>manglende støtte i arbeidsprosessene, </a:t>
            </a:r>
            <a:r>
              <a:rPr lang="nb-NO" sz="1200" b="0"/>
              <a:t>og ønsker bedre tilgang på faglige verktøy og tydeligere anbefalinger om hva som er god barnevernfaglig praksis.</a:t>
            </a:r>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8</a:t>
            </a:fld>
            <a:endParaRPr lang="nb-NO"/>
          </a:p>
        </p:txBody>
      </p:sp>
    </p:spTree>
    <p:extLst>
      <p:ext uri="{BB962C8B-B14F-4D97-AF65-F5344CB8AC3E}">
        <p14:creationId xmlns:p14="http://schemas.microsoft.com/office/powerpoint/2010/main" val="80891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a:t>En annen utfordring handler om at ledere i barnevernet får for lite og for dårlig informasjon knyttet til å lede og å rapportere. </a:t>
            </a:r>
          </a:p>
        </p:txBody>
      </p:sp>
      <p:sp>
        <p:nvSpPr>
          <p:cNvPr id="4" name="Plassholder for lysbildenummer 3"/>
          <p:cNvSpPr>
            <a:spLocks noGrp="1"/>
          </p:cNvSpPr>
          <p:nvPr>
            <p:ph type="sldNum" sz="quarter" idx="5"/>
          </p:nvPr>
        </p:nvSpPr>
        <p:spPr/>
        <p:txBody>
          <a:bodyPr/>
          <a:lstStyle/>
          <a:p>
            <a:fld id="{089F2583-61A8-417A-A5D5-F76910D02A27}" type="slidenum">
              <a:rPr lang="nb-NO" smtClean="0"/>
              <a:t>9</a:t>
            </a:fld>
            <a:endParaRPr lang="nb-NO"/>
          </a:p>
        </p:txBody>
      </p:sp>
    </p:spTree>
    <p:extLst>
      <p:ext uri="{BB962C8B-B14F-4D97-AF65-F5344CB8AC3E}">
        <p14:creationId xmlns:p14="http://schemas.microsoft.com/office/powerpoint/2010/main" val="1994199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DC332-C3D1-4338-B259-0D62D0BC1CAF}"/>
              </a:ext>
            </a:extLst>
          </p:cNvPr>
          <p:cNvSpPr txBox="1"/>
          <p:nvPr userDrawn="1"/>
        </p:nvSpPr>
        <p:spPr>
          <a:xfrm>
            <a:off x="-2235200" y="0"/>
            <a:ext cx="2235200" cy="2308324"/>
          </a:xfrm>
          <a:prstGeom prst="rect">
            <a:avLst/>
          </a:prstGeom>
          <a:noFill/>
        </p:spPr>
        <p:txBody>
          <a:bodyPr wrap="square" rtlCol="0">
            <a:spAutoFit/>
          </a:bodyPr>
          <a:lstStyle/>
          <a:p>
            <a:pPr algn="l"/>
            <a:r>
              <a:rPr lang="nb-NO" b="1"/>
              <a:t>Hvordan legge til alternativ tekst på bilder</a:t>
            </a:r>
          </a:p>
          <a:p>
            <a:pPr algn="l"/>
            <a:endParaRPr lang="nb-NO"/>
          </a:p>
          <a:p>
            <a:pPr marL="342900" indent="-342900" algn="l">
              <a:buAutoNum type="arabicPeriod"/>
            </a:pPr>
            <a:r>
              <a:rPr lang="nb-NO"/>
              <a:t>Høyreklikk på bildet</a:t>
            </a:r>
          </a:p>
          <a:p>
            <a:pPr marL="342900" indent="-342900" algn="l">
              <a:buAutoNum type="arabicPeriod"/>
            </a:pPr>
            <a:r>
              <a:rPr lang="nb-NO"/>
              <a:t>Velg «rediger alternativ tekst».</a:t>
            </a:r>
          </a:p>
        </p:txBody>
      </p:sp>
      <p:pic>
        <p:nvPicPr>
          <p:cNvPr id="5" name="Bilde 4" descr="Et bilde som inneholder vektorgrafikk&#10;&#10;Automatisk generert beskrivelse">
            <a:extLst>
              <a:ext uri="{FF2B5EF4-FFF2-40B4-BE49-F238E27FC236}">
                <a16:creationId xmlns:a16="http://schemas.microsoft.com/office/drawing/2014/main" id="{5E0083F9-1A41-4D9A-9D20-A559AADED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sp>
        <p:nvSpPr>
          <p:cNvPr id="17" name="Plassholder for dato 16">
            <a:extLst>
              <a:ext uri="{FF2B5EF4-FFF2-40B4-BE49-F238E27FC236}">
                <a16:creationId xmlns:a16="http://schemas.microsoft.com/office/drawing/2014/main" id="{AEAA9278-EE73-4A64-A7BA-067865015EFA}"/>
              </a:ext>
            </a:extLst>
          </p:cNvPr>
          <p:cNvSpPr>
            <a:spLocks noGrp="1"/>
          </p:cNvSpPr>
          <p:nvPr>
            <p:ph type="dt" sz="half" idx="10"/>
          </p:nvPr>
        </p:nvSpPr>
        <p:spPr>
          <a:xfrm>
            <a:off x="6096000" y="6272545"/>
            <a:ext cx="4406900" cy="276999"/>
          </a:xfrm>
        </p:spPr>
        <p:txBody>
          <a:bodyPr wrap="square">
            <a:normAutofit/>
          </a:bodyPr>
          <a:lstStyle>
            <a:lvl1pPr>
              <a:defRPr sz="1800"/>
            </a:lvl1pPr>
          </a:lstStyle>
          <a:p>
            <a:fld id="{66CDE8B8-7719-4A2D-813F-59CAFCF34EF9}" type="datetime1">
              <a:rPr lang="nb-NO" smtClean="0"/>
              <a:t>19.09.2022</a:t>
            </a:fld>
            <a:endParaRPr lang="nb-NO"/>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6120764" y="3528220"/>
            <a:ext cx="5258428"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6120765" y="1235475"/>
            <a:ext cx="5258436" cy="1846659"/>
          </a:xfrm>
        </p:spPr>
        <p:txBody>
          <a:bodyPr anchor="b">
            <a:normAutofit/>
          </a:bodyPr>
          <a:lstStyle>
            <a:lvl1pPr algn="l">
              <a:defRPr sz="4000"/>
            </a:lvl1pPr>
          </a:lstStyle>
          <a:p>
            <a:r>
              <a:rPr lang="nb-NO"/>
              <a:t>Klikk for å redigere tittelstil</a:t>
            </a:r>
          </a:p>
        </p:txBody>
      </p:sp>
      <p:pic>
        <p:nvPicPr>
          <p:cNvPr id="7" name="Bilde 6" descr="Et bilde som inneholder bord, tegning&#10;&#10;Automatisk generert beskrivelse">
            <a:extLst>
              <a:ext uri="{FF2B5EF4-FFF2-40B4-BE49-F238E27FC236}">
                <a16:creationId xmlns:a16="http://schemas.microsoft.com/office/drawing/2014/main" id="{6DE2B6D4-44B1-4AB2-8902-9424A0E16E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07429" cy="6858000"/>
          </a:xfrm>
          <a:prstGeom prst="rect">
            <a:avLst/>
          </a:prstGeom>
        </p:spPr>
      </p:pic>
    </p:spTree>
    <p:extLst>
      <p:ext uri="{BB962C8B-B14F-4D97-AF65-F5344CB8AC3E}">
        <p14:creationId xmlns:p14="http://schemas.microsoft.com/office/powerpoint/2010/main" val="177061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sitatboks">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normAutofit/>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normAutofit/>
          </a:bodyPr>
          <a:lstStyle/>
          <a:p>
            <a:fld id="{4FD624F3-0281-4B6C-8CFC-0E9A79A10264}" type="datetime1">
              <a:rPr lang="nb-NO" smtClean="0"/>
              <a:t>19.09.2022</a:t>
            </a:fld>
            <a:endParaRPr lang="nb-NO"/>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6287262" y="1956620"/>
            <a:ext cx="5040630" cy="3805551"/>
          </a:xfrm>
          <a:solidFill>
            <a:srgbClr val="DCE7DF"/>
          </a:solidFill>
        </p:spPr>
        <p:txBody>
          <a:bodyPr lIns="180000" tIns="180000" rIns="180000" bIns="180000" anchor="ctr">
            <a:normAutofit/>
          </a:bodyP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10608819" y="2275001"/>
            <a:ext cx="422788" cy="389600"/>
          </a:xfrm>
          <a:prstGeom prst="rect">
            <a:avLst/>
          </a:prstGeom>
          <a:blipFill>
            <a:blip r:embed="rId2"/>
            <a:stretch>
              <a:fillRect/>
            </a:stretch>
          </a:blipFill>
        </p:spPr>
        <p:txBody>
          <a:bodyPr>
            <a:norm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ssholder for innhold 2">
            <a:extLst>
              <a:ext uri="{FF2B5EF4-FFF2-40B4-BE49-F238E27FC236}">
                <a16:creationId xmlns:a16="http://schemas.microsoft.com/office/drawing/2014/main" id="{16A88CB7-1D6F-4A76-B6DB-6BD9CA321121}"/>
              </a:ext>
            </a:extLst>
          </p:cNvPr>
          <p:cNvSpPr>
            <a:spLocks noGrp="1"/>
          </p:cNvSpPr>
          <p:nvPr>
            <p:ph idx="16" hasCustomPrompt="1"/>
          </p:nvPr>
        </p:nvSpPr>
        <p:spPr>
          <a:xfrm>
            <a:off x="864109" y="1966452"/>
            <a:ext cx="5040628"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normAutofit/>
          </a:bodyPr>
          <a:lstStyle/>
          <a:p>
            <a:r>
              <a:rPr lang="nb-NO"/>
              <a:t>Klikk for å redigere tittelstil</a:t>
            </a:r>
          </a:p>
        </p:txBody>
      </p:sp>
    </p:spTree>
    <p:extLst>
      <p:ext uri="{BB962C8B-B14F-4D97-AF65-F5344CB8AC3E}">
        <p14:creationId xmlns:p14="http://schemas.microsoft.com/office/powerpoint/2010/main" val="182857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sitatboks og innhold">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normAutofit/>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normAutofit/>
          </a:bodyPr>
          <a:lstStyle/>
          <a:p>
            <a:fld id="{FF405D2F-947E-4431-AE29-C7786690D6CE}" type="datetime1">
              <a:rPr lang="nb-NO" smtClean="0"/>
              <a:t>19.09.2022</a:t>
            </a:fld>
            <a:endParaRPr lang="nb-NO"/>
          </a:p>
        </p:txBody>
      </p:sp>
      <p:sp>
        <p:nvSpPr>
          <p:cNvPr id="8" name="Picture Placeholder 7">
            <a:extLst>
              <a:ext uri="{FF2B5EF4-FFF2-40B4-BE49-F238E27FC236}">
                <a16:creationId xmlns:a16="http://schemas.microsoft.com/office/drawing/2014/main" id="{1013C440-939D-4862-BE17-B4F6C9A75884}"/>
              </a:ext>
            </a:extLst>
          </p:cNvPr>
          <p:cNvSpPr>
            <a:spLocks noGrp="1"/>
          </p:cNvSpPr>
          <p:nvPr>
            <p:ph type="pic" sz="quarter" idx="17"/>
          </p:nvPr>
        </p:nvSpPr>
        <p:spPr>
          <a:xfrm>
            <a:off x="6287264" y="1966453"/>
            <a:ext cx="5040628" cy="3795719"/>
          </a:xfrm>
          <a:prstGeom prst="rect">
            <a:avLst/>
          </a:prstGeom>
          <a:solidFill>
            <a:schemeClr val="bg1">
              <a:lumMod val="75000"/>
            </a:schemeClr>
          </a:solidFill>
        </p:spPr>
        <p:txBody>
          <a:bodyPr lIns="0" tIns="0" rIns="0" bIns="0">
            <a:normAutofit/>
          </a:bodyPr>
          <a:lstStyle/>
          <a:p>
            <a:r>
              <a:rPr lang="nb-NO"/>
              <a:t>Klikk på ikonet for å legge til et bilde</a:t>
            </a:r>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864108" y="1956620"/>
            <a:ext cx="5040630" cy="3805551"/>
          </a:xfrm>
          <a:solidFill>
            <a:srgbClr val="DCE7DF"/>
          </a:solidFill>
        </p:spPr>
        <p:txBody>
          <a:bodyPr lIns="180000" tIns="180000" rIns="180000" bIns="180000" anchor="ctr">
            <a:normAutofit/>
          </a:bodyP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5185665" y="2275001"/>
            <a:ext cx="422788" cy="389600"/>
          </a:xfrm>
          <a:prstGeom prst="rect">
            <a:avLst/>
          </a:prstGeom>
          <a:blipFill>
            <a:blip r:embed="rId2"/>
            <a:stretch>
              <a:fillRect/>
            </a:stretch>
          </a:blipFill>
        </p:spPr>
        <p:txBody>
          <a:bodyPr>
            <a:norm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normAutofit/>
          </a:bodyPr>
          <a:lstStyle/>
          <a:p>
            <a:r>
              <a:rPr lang="nb-NO"/>
              <a:t>Klikk for å redigere tittelstil</a:t>
            </a:r>
          </a:p>
        </p:txBody>
      </p:sp>
    </p:spTree>
    <p:extLst>
      <p:ext uri="{BB962C8B-B14F-4D97-AF65-F5344CB8AC3E}">
        <p14:creationId xmlns:p14="http://schemas.microsoft.com/office/powerpoint/2010/main" val="91926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side (grø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380E9C0-5A44-4486-923B-4E711EA2FCFE}"/>
              </a:ext>
            </a:extLst>
          </p:cNvPr>
          <p:cNvSpPr/>
          <p:nvPr userDrawn="1"/>
        </p:nvSpPr>
        <p:spPr>
          <a:xfrm>
            <a:off x="275771" y="957942"/>
            <a:ext cx="11640458" cy="5525477"/>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b-NO"/>
          </a:p>
        </p:txBody>
      </p:sp>
      <p:pic>
        <p:nvPicPr>
          <p:cNvPr id="13" name="Picture 4" descr="Bilderesultat for quotation mark png">
            <a:extLst>
              <a:ext uri="{FF2B5EF4-FFF2-40B4-BE49-F238E27FC236}">
                <a16:creationId xmlns:a16="http://schemas.microsoft.com/office/drawing/2014/main" id="{03BDF3BF-791C-40C2-A233-EA7E2AB6DD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39053" y="1524124"/>
            <a:ext cx="829845" cy="764704"/>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p>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p>
            <a:fld id="{E1B0383D-2960-4757-A963-57237C489A64}" type="datetime1">
              <a:rPr lang="nb-NO" smtClean="0"/>
              <a:t>19.09.2022</a:t>
            </a:fld>
            <a:endParaRPr lang="nb-NO"/>
          </a:p>
        </p:txBody>
      </p:sp>
      <p:sp>
        <p:nvSpPr>
          <p:cNvPr id="4" name="Plassholder for tekst 3">
            <a:extLst>
              <a:ext uri="{FF2B5EF4-FFF2-40B4-BE49-F238E27FC236}">
                <a16:creationId xmlns:a16="http://schemas.microsoft.com/office/drawing/2014/main" id="{CC66E5A8-F060-43C0-85D4-ADF7CDE668DF}"/>
              </a:ext>
            </a:extLst>
          </p:cNvPr>
          <p:cNvSpPr>
            <a:spLocks noGrp="1"/>
          </p:cNvSpPr>
          <p:nvPr>
            <p:ph type="body" sz="quarter" idx="13" hasCustomPrompt="1"/>
          </p:nvPr>
        </p:nvSpPr>
        <p:spPr>
          <a:xfrm>
            <a:off x="864109" y="5276171"/>
            <a:ext cx="10463783" cy="623887"/>
          </a:xfrm>
        </p:spPr>
        <p:txBody>
          <a:bodyPr>
            <a:normAutofit/>
          </a:bodyPr>
          <a:lstStyle>
            <a:lvl1pPr marL="0" indent="0" algn="ctr">
              <a:buNone/>
              <a:defRPr/>
            </a:lvl1pPr>
          </a:lstStyle>
          <a:p>
            <a:pPr lvl="0"/>
            <a:r>
              <a:rPr lang="nb-NO"/>
              <a:t>Av Navn </a:t>
            </a:r>
            <a:r>
              <a:rPr lang="nb-NO" err="1"/>
              <a:t>Navnesen</a:t>
            </a:r>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hasCustomPrompt="1"/>
          </p:nvPr>
        </p:nvSpPr>
        <p:spPr>
          <a:xfrm>
            <a:off x="864108" y="1922820"/>
            <a:ext cx="10463784" cy="2954655"/>
          </a:xfrm>
        </p:spPr>
        <p:txBody>
          <a:bodyPr anchor="ctr" anchorCtr="1">
            <a:normAutofit/>
          </a:bodyPr>
          <a:lstStyle>
            <a:lvl1pPr algn="ctr">
              <a:defRPr lang="nb-NO" sz="4000" dirty="0"/>
            </a:lvl1pPr>
          </a:lstStyle>
          <a:p>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TextBox 2">
            <a:extLst>
              <a:ext uri="{FF2B5EF4-FFF2-40B4-BE49-F238E27FC236}">
                <a16:creationId xmlns:a16="http://schemas.microsoft.com/office/drawing/2014/main" id="{C6138F2D-C031-48C7-A044-7E7A09D243AF}"/>
              </a:ext>
            </a:extLst>
          </p:cNvPr>
          <p:cNvSpPr txBox="1"/>
          <p:nvPr userDrawn="1"/>
        </p:nvSpPr>
        <p:spPr>
          <a:xfrm>
            <a:off x="5786236" y="984809"/>
            <a:ext cx="619529" cy="369332"/>
          </a:xfrm>
          <a:prstGeom prst="rect">
            <a:avLst/>
          </a:prstGeom>
          <a:noFill/>
        </p:spPr>
        <p:txBody>
          <a:bodyPr wrap="none" rtlCol="0">
            <a:normAutofit/>
          </a:bodyPr>
          <a:lstStyle/>
          <a:p>
            <a:r>
              <a:rPr lang="nb-NO" b="1">
                <a:solidFill>
                  <a:srgbClr val="DCE7DF"/>
                </a:solidFill>
              </a:rPr>
              <a:t>Sitat</a:t>
            </a:r>
          </a:p>
        </p:txBody>
      </p:sp>
    </p:spTree>
    <p:extLst>
      <p:ext uri="{BB962C8B-B14F-4D97-AF65-F5344CB8AC3E}">
        <p14:creationId xmlns:p14="http://schemas.microsoft.com/office/powerpoint/2010/main" val="404119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itatside (grø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380E9C0-5A44-4486-923B-4E711EA2FCFE}"/>
              </a:ext>
            </a:extLst>
          </p:cNvPr>
          <p:cNvSpPr/>
          <p:nvPr userDrawn="1"/>
        </p:nvSpPr>
        <p:spPr>
          <a:xfrm>
            <a:off x="275771" y="957942"/>
            <a:ext cx="11640458" cy="5525477"/>
          </a:xfrm>
          <a:prstGeom prst="rect">
            <a:avLst/>
          </a:prstGeom>
          <a:solidFill>
            <a:srgbClr val="F6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b-NO"/>
          </a:p>
        </p:txBody>
      </p:sp>
      <p:pic>
        <p:nvPicPr>
          <p:cNvPr id="13" name="Picture 4" descr="Bilderesultat for quotation mark png">
            <a:extLst>
              <a:ext uri="{FF2B5EF4-FFF2-40B4-BE49-F238E27FC236}">
                <a16:creationId xmlns:a16="http://schemas.microsoft.com/office/drawing/2014/main" id="{03BDF3BF-791C-40C2-A233-EA7E2AB6DD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39053" y="1524124"/>
            <a:ext cx="829845" cy="764704"/>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p>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p>
            <a:fld id="{E1B0383D-2960-4757-A963-57237C489A64}" type="datetime1">
              <a:rPr lang="nb-NO" smtClean="0"/>
              <a:t>19.09.2022</a:t>
            </a:fld>
            <a:endParaRPr lang="nb-NO"/>
          </a:p>
        </p:txBody>
      </p:sp>
      <p:sp>
        <p:nvSpPr>
          <p:cNvPr id="4" name="Plassholder for tekst 3">
            <a:extLst>
              <a:ext uri="{FF2B5EF4-FFF2-40B4-BE49-F238E27FC236}">
                <a16:creationId xmlns:a16="http://schemas.microsoft.com/office/drawing/2014/main" id="{CC66E5A8-F060-43C0-85D4-ADF7CDE668DF}"/>
              </a:ext>
            </a:extLst>
          </p:cNvPr>
          <p:cNvSpPr>
            <a:spLocks noGrp="1"/>
          </p:cNvSpPr>
          <p:nvPr>
            <p:ph type="body" sz="quarter" idx="13" hasCustomPrompt="1"/>
          </p:nvPr>
        </p:nvSpPr>
        <p:spPr>
          <a:xfrm>
            <a:off x="864109" y="5276171"/>
            <a:ext cx="10463783" cy="623887"/>
          </a:xfrm>
        </p:spPr>
        <p:txBody>
          <a:bodyPr>
            <a:normAutofit/>
          </a:bodyPr>
          <a:lstStyle>
            <a:lvl1pPr marL="0" indent="0" algn="ctr">
              <a:buNone/>
              <a:defRPr/>
            </a:lvl1pPr>
          </a:lstStyle>
          <a:p>
            <a:pPr lvl="0"/>
            <a:r>
              <a:rPr lang="nb-NO"/>
              <a:t>Av Navn </a:t>
            </a:r>
            <a:r>
              <a:rPr lang="nb-NO" err="1"/>
              <a:t>Navnesen</a:t>
            </a:r>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hasCustomPrompt="1"/>
          </p:nvPr>
        </p:nvSpPr>
        <p:spPr>
          <a:xfrm>
            <a:off x="864108" y="1922820"/>
            <a:ext cx="10463784" cy="2954655"/>
          </a:xfrm>
        </p:spPr>
        <p:txBody>
          <a:bodyPr anchor="ctr" anchorCtr="1">
            <a:normAutofit/>
          </a:bodyPr>
          <a:lstStyle>
            <a:lvl1pPr algn="ctr">
              <a:defRPr lang="nb-NO" sz="4000" dirty="0"/>
            </a:lvl1pPr>
          </a:lstStyle>
          <a:p>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Tree>
    <p:extLst>
      <p:ext uri="{BB962C8B-B14F-4D97-AF65-F5344CB8AC3E}">
        <p14:creationId xmlns:p14="http://schemas.microsoft.com/office/powerpoint/2010/main" val="419277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høyre)">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7594C2F5-CC97-4537-A36D-6C971236B09B}"/>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normAutofit/>
          </a:bodyPr>
          <a:lstStyle/>
          <a:p>
            <a:endParaRPr lang="nb-NO"/>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normAutofit/>
          </a:bodyPr>
          <a:lstStyle/>
          <a:p>
            <a:fld id="{3B025024-F41B-4A36-8F26-6082A2236DD5}" type="datetime1">
              <a:rPr lang="nb-NO" smtClean="0"/>
              <a:t>19.09.2022</a:t>
            </a:fld>
            <a:endParaRPr lang="nb-NO"/>
          </a:p>
        </p:txBody>
      </p:sp>
      <p:sp>
        <p:nvSpPr>
          <p:cNvPr id="13" name="Plassholder for bilde 7">
            <a:extLst>
              <a:ext uri="{FF2B5EF4-FFF2-40B4-BE49-F238E27FC236}">
                <a16:creationId xmlns:a16="http://schemas.microsoft.com/office/drawing/2014/main" id="{6F389596-D1B8-48DB-B40E-0C4288631A88}"/>
              </a:ext>
            </a:extLst>
          </p:cNvPr>
          <p:cNvSpPr>
            <a:spLocks noGrp="1"/>
          </p:cNvSpPr>
          <p:nvPr>
            <p:ph type="pic" sz="quarter" idx="15"/>
          </p:nvPr>
        </p:nvSpPr>
        <p:spPr>
          <a:xfrm>
            <a:off x="6882580" y="1956619"/>
            <a:ext cx="4445311" cy="3805551"/>
          </a:xfrm>
          <a:solidFill>
            <a:schemeClr val="bg1">
              <a:lumMod val="75000"/>
            </a:schemeClr>
          </a:solidFill>
        </p:spPr>
        <p:txBody>
          <a:bodyPr tIns="180000">
            <a:normAutofit/>
          </a:bodyPr>
          <a:lstStyle>
            <a:lvl1pPr marL="0" indent="0" algn="ctr">
              <a:buNone/>
              <a:defRPr sz="2400">
                <a:solidFill>
                  <a:schemeClr val="tx1"/>
                </a:solidFill>
              </a:defRPr>
            </a:lvl1pPr>
          </a:lstStyle>
          <a:p>
            <a:r>
              <a:rPr lang="nb-NO"/>
              <a:t>Klikk på ikonet for å legge til et bilde</a:t>
            </a:r>
          </a:p>
        </p:txBody>
      </p:sp>
      <p:sp>
        <p:nvSpPr>
          <p:cNvPr id="11" name="Plassholder for tekst 2">
            <a:extLst>
              <a:ext uri="{FF2B5EF4-FFF2-40B4-BE49-F238E27FC236}">
                <a16:creationId xmlns:a16="http://schemas.microsoft.com/office/drawing/2014/main" id="{BDF56B18-C0C8-4A05-805B-C91E5B28AD74}"/>
              </a:ext>
            </a:extLst>
          </p:cNvPr>
          <p:cNvSpPr>
            <a:spLocks noGrp="1"/>
          </p:cNvSpPr>
          <p:nvPr>
            <p:ph type="body" sz="quarter" idx="17" hasCustomPrompt="1"/>
          </p:nvPr>
        </p:nvSpPr>
        <p:spPr>
          <a:xfrm>
            <a:off x="864106" y="1956619"/>
            <a:ext cx="5644849" cy="3805551"/>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9">
            <a:extLst>
              <a:ext uri="{FF2B5EF4-FFF2-40B4-BE49-F238E27FC236}">
                <a16:creationId xmlns:a16="http://schemas.microsoft.com/office/drawing/2014/main" id="{FCAD0A85-D3E6-4054-8485-581C18C917D7}"/>
              </a:ext>
            </a:extLst>
          </p:cNvPr>
          <p:cNvSpPr>
            <a:spLocks noGrp="1"/>
          </p:cNvSpPr>
          <p:nvPr>
            <p:ph type="title"/>
          </p:nvPr>
        </p:nvSpPr>
        <p:spPr>
          <a:xfrm>
            <a:off x="864107" y="569531"/>
            <a:ext cx="10463783" cy="1052596"/>
          </a:xfrm>
        </p:spPr>
        <p:txBody>
          <a:bodyPr>
            <a:normAutofit/>
          </a:bodyPr>
          <a:lstStyle/>
          <a:p>
            <a:r>
              <a:rPr lang="nb-NO"/>
              <a:t>Klikk for å redigere tittelstil</a:t>
            </a:r>
          </a:p>
        </p:txBody>
      </p:sp>
    </p:spTree>
    <p:extLst>
      <p:ext uri="{BB962C8B-B14F-4D97-AF65-F5344CB8AC3E}">
        <p14:creationId xmlns:p14="http://schemas.microsoft.com/office/powerpoint/2010/main" val="4229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tabell/graf (høyre)">
    <p:spTree>
      <p:nvGrpSpPr>
        <p:cNvPr id="1" name=""/>
        <p:cNvGrpSpPr/>
        <p:nvPr/>
      </p:nvGrpSpPr>
      <p:grpSpPr>
        <a:xfrm>
          <a:off x="0" y="0"/>
          <a:ext cx="0" cy="0"/>
          <a:chOff x="0" y="0"/>
          <a:chExt cx="0" cy="0"/>
        </a:xfrm>
      </p:grpSpPr>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normAutofit/>
          </a:bodyPr>
          <a:lstStyle/>
          <a:p>
            <a:endParaRPr lang="nb-NO"/>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normAutofit/>
          </a:bodyPr>
          <a:lstStyle/>
          <a:p>
            <a:fld id="{9101AFE5-152B-4AAB-A405-6407EB3D255E}" type="datetime1">
              <a:rPr lang="nb-NO" smtClean="0"/>
              <a:t>19.09.2022</a:t>
            </a:fld>
            <a:endParaRPr lang="nb-NO"/>
          </a:p>
        </p:txBody>
      </p:sp>
      <p:sp>
        <p:nvSpPr>
          <p:cNvPr id="12" name="Plassholder for tekst 2">
            <a:extLst>
              <a:ext uri="{FF2B5EF4-FFF2-40B4-BE49-F238E27FC236}">
                <a16:creationId xmlns:a16="http://schemas.microsoft.com/office/drawing/2014/main" id="{C83581B4-FDEE-4B56-9809-81EDA683E69F}"/>
              </a:ext>
            </a:extLst>
          </p:cNvPr>
          <p:cNvSpPr>
            <a:spLocks noGrp="1"/>
          </p:cNvSpPr>
          <p:nvPr>
            <p:ph type="body" sz="quarter" idx="18" hasCustomPrompt="1"/>
          </p:nvPr>
        </p:nvSpPr>
        <p:spPr>
          <a:xfrm>
            <a:off x="6882582" y="1956619"/>
            <a:ext cx="4445310" cy="3805551"/>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5">
            <a:extLst>
              <a:ext uri="{FF2B5EF4-FFF2-40B4-BE49-F238E27FC236}">
                <a16:creationId xmlns:a16="http://schemas.microsoft.com/office/drawing/2014/main" id="{2A997653-2816-416F-9852-4FA2780EC3D7}"/>
              </a:ext>
            </a:extLst>
          </p:cNvPr>
          <p:cNvSpPr>
            <a:spLocks noGrp="1"/>
          </p:cNvSpPr>
          <p:nvPr>
            <p:ph sz="quarter" idx="20" hasCustomPrompt="1"/>
          </p:nvPr>
        </p:nvSpPr>
        <p:spPr>
          <a:xfrm>
            <a:off x="901065" y="1956619"/>
            <a:ext cx="5607889" cy="3805552"/>
          </a:xfrm>
        </p:spPr>
        <p:txBody>
          <a:bodyPr>
            <a:normAutofit/>
          </a:bodyPr>
          <a:lstStyle>
            <a:lvl1pPr marL="0" indent="0">
              <a:buNone/>
              <a:defRPr/>
            </a:lvl1pPr>
          </a:lstStyle>
          <a:p>
            <a:pPr lvl="0"/>
            <a:r>
              <a:rPr lang="nb-NO"/>
              <a:t> </a:t>
            </a:r>
          </a:p>
        </p:txBody>
      </p:sp>
      <p:sp>
        <p:nvSpPr>
          <p:cNvPr id="2" name="Tittel 1">
            <a:extLst>
              <a:ext uri="{FF2B5EF4-FFF2-40B4-BE49-F238E27FC236}">
                <a16:creationId xmlns:a16="http://schemas.microsoft.com/office/drawing/2014/main" id="{C881C793-6917-4814-A73A-7174079C6F87}"/>
              </a:ext>
            </a:extLst>
          </p:cNvPr>
          <p:cNvSpPr>
            <a:spLocks noGrp="1"/>
          </p:cNvSpPr>
          <p:nvPr>
            <p:ph type="title"/>
          </p:nvPr>
        </p:nvSpPr>
        <p:spPr>
          <a:xfrm>
            <a:off x="864108" y="569531"/>
            <a:ext cx="10463784" cy="1052596"/>
          </a:xfrm>
        </p:spPr>
        <p:txBody>
          <a:bodyPr>
            <a:normAutofit/>
          </a:bodyPr>
          <a:lstStyle/>
          <a:p>
            <a:r>
              <a:rPr lang="nb-NO"/>
              <a:t>Klikk for å redigere tittelstil</a:t>
            </a:r>
          </a:p>
        </p:txBody>
      </p:sp>
    </p:spTree>
    <p:extLst>
      <p:ext uri="{BB962C8B-B14F-4D97-AF65-F5344CB8AC3E}">
        <p14:creationId xmlns:p14="http://schemas.microsoft.com/office/powerpoint/2010/main" val="237193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bilder">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ACBBED51-3F69-4F11-B52D-0F4B532BF3A8}"/>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normAutofit/>
          </a:bodyPr>
          <a:lstStyle>
            <a:lvl1pPr algn="ctr">
              <a:defRPr/>
            </a:lvl1pPr>
          </a:lstStyle>
          <a:p>
            <a:endParaRPr lang="nb-NO"/>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normAutofit/>
          </a:bodyPr>
          <a:lstStyle/>
          <a:p>
            <a:fld id="{20D500A8-2B30-41BD-8A58-43FF02BAF705}" type="datetime1">
              <a:rPr lang="nb-NO" smtClean="0"/>
              <a:t>19.09.2022</a:t>
            </a:fld>
            <a:endParaRPr lang="nb-NO"/>
          </a:p>
        </p:txBody>
      </p:sp>
      <p:sp>
        <p:nvSpPr>
          <p:cNvPr id="8" name="Plassholder for bilde 7">
            <a:extLst>
              <a:ext uri="{FF2B5EF4-FFF2-40B4-BE49-F238E27FC236}">
                <a16:creationId xmlns:a16="http://schemas.microsoft.com/office/drawing/2014/main" id="{0BCBC816-F638-4BD1-A69A-222553C658B0}"/>
              </a:ext>
            </a:extLst>
          </p:cNvPr>
          <p:cNvSpPr>
            <a:spLocks noGrp="1"/>
          </p:cNvSpPr>
          <p:nvPr>
            <p:ph type="pic" sz="quarter" idx="16"/>
          </p:nvPr>
        </p:nvSpPr>
        <p:spPr>
          <a:xfrm>
            <a:off x="7332453" y="1095829"/>
            <a:ext cx="3995439" cy="5141069"/>
          </a:xfrm>
          <a:solidFill>
            <a:schemeClr val="bg1">
              <a:lumMod val="75000"/>
            </a:schemeClr>
          </a:solidFill>
        </p:spPr>
        <p:txBody>
          <a:bodyPr tIns="180000">
            <a:normAutofit/>
          </a:bodyPr>
          <a:lstStyle>
            <a:lvl1pPr marL="0" indent="0" algn="ctr">
              <a:buNone/>
              <a:defRPr sz="2400">
                <a:solidFill>
                  <a:schemeClr val="tx1"/>
                </a:solidFill>
              </a:defRPr>
            </a:lvl1pPr>
          </a:lstStyle>
          <a:p>
            <a:r>
              <a:rPr lang="nb-NO"/>
              <a:t>Klikk på ikonet for å legge til et bilde</a:t>
            </a:r>
          </a:p>
        </p:txBody>
      </p:sp>
      <p:sp>
        <p:nvSpPr>
          <p:cNvPr id="11" name="Plassholder for bilde 7">
            <a:extLst>
              <a:ext uri="{FF2B5EF4-FFF2-40B4-BE49-F238E27FC236}">
                <a16:creationId xmlns:a16="http://schemas.microsoft.com/office/drawing/2014/main" id="{8A1B8B95-4B40-483C-8075-5F4DA2EA8485}"/>
              </a:ext>
            </a:extLst>
          </p:cNvPr>
          <p:cNvSpPr>
            <a:spLocks noGrp="1"/>
          </p:cNvSpPr>
          <p:nvPr>
            <p:ph type="pic" sz="quarter" idx="15"/>
          </p:nvPr>
        </p:nvSpPr>
        <p:spPr>
          <a:xfrm>
            <a:off x="864107" y="1095829"/>
            <a:ext cx="6149169" cy="5141069"/>
          </a:xfrm>
          <a:solidFill>
            <a:schemeClr val="bg1">
              <a:lumMod val="75000"/>
            </a:schemeClr>
          </a:solidFill>
        </p:spPr>
        <p:txBody>
          <a:bodyPr tIns="180000">
            <a:normAutofit/>
          </a:bodyPr>
          <a:lstStyle>
            <a:lvl1pPr marL="0" indent="0" algn="ctr">
              <a:buNone/>
              <a:defRPr sz="2400">
                <a:solidFill>
                  <a:schemeClr val="tx1"/>
                </a:solidFill>
              </a:defRPr>
            </a:lvl1pPr>
          </a:lstStyle>
          <a:p>
            <a:r>
              <a:rPr lang="nb-NO"/>
              <a:t>Klikk på ikonet for å legge til et bilde</a:t>
            </a:r>
          </a:p>
        </p:txBody>
      </p:sp>
      <p:sp>
        <p:nvSpPr>
          <p:cNvPr id="9" name="Title 4">
            <a:extLst>
              <a:ext uri="{FF2B5EF4-FFF2-40B4-BE49-F238E27FC236}">
                <a16:creationId xmlns:a16="http://schemas.microsoft.com/office/drawing/2014/main" id="{5E31BC18-B8DA-416F-93A1-F3B4B18B9C50}"/>
              </a:ext>
            </a:extLst>
          </p:cNvPr>
          <p:cNvSpPr>
            <a:spLocks noGrp="1"/>
          </p:cNvSpPr>
          <p:nvPr>
            <p:ph type="title" hasCustomPrompt="1"/>
          </p:nvPr>
        </p:nvSpPr>
        <p:spPr>
          <a:xfrm>
            <a:off x="864108" y="6282766"/>
            <a:ext cx="10463784" cy="268639"/>
          </a:xfrm>
        </p:spPr>
        <p:txBody>
          <a:bodyPr>
            <a:normAutofit/>
          </a:bodyPr>
          <a:lstStyle>
            <a:lvl1pPr algn="ctr">
              <a:defRPr sz="1200"/>
            </a:lvl1pPr>
          </a:lstStyle>
          <a:p>
            <a:r>
              <a:rPr lang="en-US"/>
              <a:t>Click to edit Master title style</a:t>
            </a:r>
            <a:endParaRPr lang="nb-NO"/>
          </a:p>
        </p:txBody>
      </p:sp>
    </p:spTree>
    <p:extLst>
      <p:ext uri="{BB962C8B-B14F-4D97-AF65-F5344CB8AC3E}">
        <p14:creationId xmlns:p14="http://schemas.microsoft.com/office/powerpoint/2010/main" val="245638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tt bilde">
    <p:spTree>
      <p:nvGrpSpPr>
        <p:cNvPr id="1" name=""/>
        <p:cNvGrpSpPr/>
        <p:nvPr/>
      </p:nvGrpSpPr>
      <p:grpSpPr>
        <a:xfrm>
          <a:off x="0" y="0"/>
          <a:ext cx="0" cy="0"/>
          <a:chOff x="0" y="0"/>
          <a:chExt cx="0" cy="0"/>
        </a:xfrm>
      </p:grpSpPr>
      <p:sp>
        <p:nvSpPr>
          <p:cNvPr id="7" name="forklaring">
            <a:extLst>
              <a:ext uri="{FF2B5EF4-FFF2-40B4-BE49-F238E27FC236}">
                <a16:creationId xmlns:a16="http://schemas.microsoft.com/office/drawing/2014/main" id="{56B5981F-C5CD-4449-B299-6D27536ABEA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normAutofit/>
          </a:bodyPr>
          <a:lstStyle/>
          <a:p>
            <a:endParaRPr lang="nb-NO"/>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normAutofit/>
          </a:bodyPr>
          <a:lstStyle/>
          <a:p>
            <a:fld id="{57991B97-2AD2-4DB3-8562-B38E48470BEE}" type="datetime1">
              <a:rPr lang="nb-NO" smtClean="0"/>
              <a:t>19.09.2022</a:t>
            </a:fld>
            <a:endParaRPr lang="nb-NO"/>
          </a:p>
        </p:txBody>
      </p:sp>
      <p:sp>
        <p:nvSpPr>
          <p:cNvPr id="6" name="Plassholder for bilde 7">
            <a:extLst>
              <a:ext uri="{FF2B5EF4-FFF2-40B4-BE49-F238E27FC236}">
                <a16:creationId xmlns:a16="http://schemas.microsoft.com/office/drawing/2014/main" id="{E96225AC-2339-4269-B4D6-802F0014A4C1}"/>
              </a:ext>
            </a:extLst>
          </p:cNvPr>
          <p:cNvSpPr>
            <a:spLocks noGrp="1"/>
          </p:cNvSpPr>
          <p:nvPr>
            <p:ph type="pic" sz="quarter" idx="13"/>
          </p:nvPr>
        </p:nvSpPr>
        <p:spPr>
          <a:xfrm>
            <a:off x="864108" y="715993"/>
            <a:ext cx="10463785" cy="5520906"/>
          </a:xfrm>
          <a:solidFill>
            <a:schemeClr val="bg1">
              <a:lumMod val="75000"/>
            </a:schemeClr>
          </a:solidFill>
        </p:spPr>
        <p:txBody>
          <a:bodyPr tIns="180000">
            <a:normAutofit/>
          </a:bodyPr>
          <a:lstStyle>
            <a:lvl1pPr marL="0" indent="0" algn="ctr">
              <a:buNone/>
              <a:defRPr sz="2400">
                <a:solidFill>
                  <a:schemeClr val="tx1"/>
                </a:solidFill>
              </a:defRPr>
            </a:lvl1pPr>
          </a:lstStyle>
          <a:p>
            <a:r>
              <a:rPr lang="nb-NO"/>
              <a:t>Klikk på ikonet for å legge til et bilde</a:t>
            </a:r>
          </a:p>
        </p:txBody>
      </p:sp>
      <p:sp>
        <p:nvSpPr>
          <p:cNvPr id="5" name="Title 4">
            <a:extLst>
              <a:ext uri="{FF2B5EF4-FFF2-40B4-BE49-F238E27FC236}">
                <a16:creationId xmlns:a16="http://schemas.microsoft.com/office/drawing/2014/main" id="{23B16BE0-1BCE-4B1B-A7CB-E6F1CDFE7AC1}"/>
              </a:ext>
            </a:extLst>
          </p:cNvPr>
          <p:cNvSpPr>
            <a:spLocks noGrp="1"/>
          </p:cNvSpPr>
          <p:nvPr>
            <p:ph type="title" hasCustomPrompt="1"/>
          </p:nvPr>
        </p:nvSpPr>
        <p:spPr>
          <a:xfrm>
            <a:off x="864108" y="6282766"/>
            <a:ext cx="10463784" cy="268639"/>
          </a:xfrm>
        </p:spPr>
        <p:txBody>
          <a:bodyPr>
            <a:normAutofit/>
          </a:bodyPr>
          <a:lstStyle>
            <a:lvl1pPr algn="ctr">
              <a:defRPr sz="1200"/>
            </a:lvl1pPr>
          </a:lstStyle>
          <a:p>
            <a:r>
              <a:rPr lang="en-US"/>
              <a:t>Click to edit Master title style</a:t>
            </a:r>
            <a:endParaRPr lang="nb-NO"/>
          </a:p>
        </p:txBody>
      </p:sp>
    </p:spTree>
    <p:extLst>
      <p:ext uri="{BB962C8B-B14F-4D97-AF65-F5344CB8AC3E}">
        <p14:creationId xmlns:p14="http://schemas.microsoft.com/office/powerpoint/2010/main" val="202598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C1DF212-B43C-4E27-8A32-30A911DB7BC0}"/>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4" name="Plassholder for bunntekst 3">
            <a:extLst>
              <a:ext uri="{FF2B5EF4-FFF2-40B4-BE49-F238E27FC236}">
                <a16:creationId xmlns:a16="http://schemas.microsoft.com/office/drawing/2014/main" id="{C0697C09-DA3F-49E2-AFE2-17C81B58D441}"/>
              </a:ext>
            </a:extLst>
          </p:cNvPr>
          <p:cNvSpPr>
            <a:spLocks noGrp="1"/>
          </p:cNvSpPr>
          <p:nvPr>
            <p:ph type="ftr" sz="quarter" idx="11"/>
          </p:nvPr>
        </p:nvSpPr>
        <p:spPr/>
        <p:txBody>
          <a:bodyPr>
            <a:normAutofit/>
          </a:bodyPr>
          <a:lstStyle/>
          <a:p>
            <a:endParaRPr lang="nb-NO"/>
          </a:p>
        </p:txBody>
      </p:sp>
      <p:sp>
        <p:nvSpPr>
          <p:cNvPr id="3" name="Plassholder for dato 2">
            <a:extLst>
              <a:ext uri="{FF2B5EF4-FFF2-40B4-BE49-F238E27FC236}">
                <a16:creationId xmlns:a16="http://schemas.microsoft.com/office/drawing/2014/main" id="{48C01A9D-ABCE-4C71-80EA-10CB24A60484}"/>
              </a:ext>
            </a:extLst>
          </p:cNvPr>
          <p:cNvSpPr>
            <a:spLocks noGrp="1"/>
          </p:cNvSpPr>
          <p:nvPr>
            <p:ph type="dt" sz="half" idx="10"/>
          </p:nvPr>
        </p:nvSpPr>
        <p:spPr/>
        <p:txBody>
          <a:bodyPr>
            <a:normAutofit/>
          </a:bodyPr>
          <a:lstStyle/>
          <a:p>
            <a:fld id="{E2E8AD37-7FD2-493A-941F-5BECF2897F5E}" type="datetime1">
              <a:rPr lang="nb-NO" smtClean="0"/>
              <a:t>19.09.2022</a:t>
            </a:fld>
            <a:endParaRPr lang="nb-NO"/>
          </a:p>
        </p:txBody>
      </p:sp>
      <p:sp>
        <p:nvSpPr>
          <p:cNvPr id="6" name="Tittel 5">
            <a:extLst>
              <a:ext uri="{FF2B5EF4-FFF2-40B4-BE49-F238E27FC236}">
                <a16:creationId xmlns:a16="http://schemas.microsoft.com/office/drawing/2014/main" id="{180A75A8-7C10-4B2C-9953-D7864D9E7D50}"/>
              </a:ext>
            </a:extLst>
          </p:cNvPr>
          <p:cNvSpPr>
            <a:spLocks noGrp="1"/>
          </p:cNvSpPr>
          <p:nvPr>
            <p:ph type="title"/>
          </p:nvPr>
        </p:nvSpPr>
        <p:spPr/>
        <p:txBody>
          <a:bodyPr>
            <a:normAutofit/>
          </a:bodyPr>
          <a:lstStyle/>
          <a:p>
            <a:r>
              <a:rPr lang="nb-NO"/>
              <a:t>Klikk for å redigere tittelstil</a:t>
            </a:r>
          </a:p>
        </p:txBody>
      </p:sp>
    </p:spTree>
    <p:extLst>
      <p:ext uri="{BB962C8B-B14F-4D97-AF65-F5344CB8AC3E}">
        <p14:creationId xmlns:p14="http://schemas.microsoft.com/office/powerpoint/2010/main" val="314789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ontaktinf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CAE6BAA7-0B0D-4ED9-8A16-1612A0EF3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24" y="5518916"/>
            <a:ext cx="968752" cy="988246"/>
          </a:xfrm>
          <a:prstGeom prst="rect">
            <a:avLst/>
          </a:prstGeom>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p>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p>
            <a:fld id="{439D097E-82EC-47E9-96DE-74048FDF1C55}" type="datetime1">
              <a:rPr lang="nb-NO" smtClean="0"/>
              <a:t>19.09.2022</a:t>
            </a:fld>
            <a:endParaRPr lang="nb-NO"/>
          </a:p>
        </p:txBody>
      </p:sp>
      <p:sp>
        <p:nvSpPr>
          <p:cNvPr id="16" name="Plassholder for tekst 12">
            <a:extLst>
              <a:ext uri="{FF2B5EF4-FFF2-40B4-BE49-F238E27FC236}">
                <a16:creationId xmlns:a16="http://schemas.microsoft.com/office/drawing/2014/main" id="{51288EF3-989E-4C73-A412-BFDE260BFBC1}"/>
              </a:ext>
            </a:extLst>
          </p:cNvPr>
          <p:cNvSpPr>
            <a:spLocks noGrp="1"/>
          </p:cNvSpPr>
          <p:nvPr>
            <p:ph type="body" sz="quarter" idx="15" hasCustomPrompt="1"/>
          </p:nvPr>
        </p:nvSpPr>
        <p:spPr>
          <a:xfrm>
            <a:off x="501190" y="3808497"/>
            <a:ext cx="5594809" cy="307777"/>
          </a:xfrm>
        </p:spPr>
        <p:txBody>
          <a:bodyPr wrap="square">
            <a:normAutofit/>
          </a:bodyPr>
          <a:lstStyle>
            <a:lvl1pPr marL="0" indent="0">
              <a:buNone/>
              <a:defRPr sz="2000"/>
            </a:lvl1pPr>
          </a:lstStyle>
          <a:p>
            <a:pPr lvl="0"/>
            <a:r>
              <a:rPr lang="nb-NO"/>
              <a:t>Rediger tekststiler i malen</a:t>
            </a:r>
          </a:p>
        </p:txBody>
      </p:sp>
      <p:sp>
        <p:nvSpPr>
          <p:cNvPr id="15" name="TekstSylinder 14">
            <a:extLst>
              <a:ext uri="{FF2B5EF4-FFF2-40B4-BE49-F238E27FC236}">
                <a16:creationId xmlns:a16="http://schemas.microsoft.com/office/drawing/2014/main" id="{CE1C347E-0371-4952-8773-14BEE0056E78}"/>
              </a:ext>
            </a:extLst>
          </p:cNvPr>
          <p:cNvSpPr txBox="1"/>
          <p:nvPr userDrawn="1"/>
        </p:nvSpPr>
        <p:spPr>
          <a:xfrm>
            <a:off x="504063" y="3319101"/>
            <a:ext cx="5591936" cy="492443"/>
          </a:xfrm>
          <a:prstGeom prst="rect">
            <a:avLst/>
          </a:prstGeom>
          <a:noFill/>
        </p:spPr>
        <p:txBody>
          <a:bodyPr wrap="square" lIns="0" tIns="0" rIns="0" bIns="0" rtlCol="0">
            <a:normAutofit/>
          </a:bodyPr>
          <a:lstStyle/>
          <a:p>
            <a:r>
              <a:rPr lang="nb-NO" sz="3200" b="1">
                <a:solidFill>
                  <a:schemeClr val="tx1"/>
                </a:solidFill>
              </a:rPr>
              <a:t>Mer informasjon</a:t>
            </a:r>
          </a:p>
        </p:txBody>
      </p:sp>
      <p:sp>
        <p:nvSpPr>
          <p:cNvPr id="14" name="Plassholder for tekst 12">
            <a:extLst>
              <a:ext uri="{FF2B5EF4-FFF2-40B4-BE49-F238E27FC236}">
                <a16:creationId xmlns:a16="http://schemas.microsoft.com/office/drawing/2014/main" id="{B93B0BA4-7BFD-4A1D-A0A2-F34E607303F9}"/>
              </a:ext>
            </a:extLst>
          </p:cNvPr>
          <p:cNvSpPr>
            <a:spLocks noGrp="1"/>
          </p:cNvSpPr>
          <p:nvPr>
            <p:ph type="body" sz="quarter" idx="14" hasCustomPrompt="1"/>
          </p:nvPr>
        </p:nvSpPr>
        <p:spPr>
          <a:xfrm>
            <a:off x="501190" y="2704309"/>
            <a:ext cx="5594809" cy="307777"/>
          </a:xfrm>
        </p:spPr>
        <p:txBody>
          <a:bodyPr wrap="square">
            <a:normAutofit/>
          </a:bodyPr>
          <a:lstStyle>
            <a:lvl1pPr marL="0" indent="0">
              <a:buNone/>
              <a:defRPr sz="2000"/>
            </a:lvl1pPr>
          </a:lstStyle>
          <a:p>
            <a:pPr lvl="0"/>
            <a:r>
              <a:rPr lang="nb-NO" err="1"/>
              <a:t>Tlf</a:t>
            </a:r>
            <a:r>
              <a:rPr lang="nb-NO"/>
              <a:t> / epost</a:t>
            </a:r>
          </a:p>
        </p:txBody>
      </p:sp>
      <p:sp>
        <p:nvSpPr>
          <p:cNvPr id="13" name="Plassholder for tekst 12">
            <a:extLst>
              <a:ext uri="{FF2B5EF4-FFF2-40B4-BE49-F238E27FC236}">
                <a16:creationId xmlns:a16="http://schemas.microsoft.com/office/drawing/2014/main" id="{B459BD94-C578-443F-A2D1-76801A4ADF72}"/>
              </a:ext>
            </a:extLst>
          </p:cNvPr>
          <p:cNvSpPr>
            <a:spLocks noGrp="1"/>
          </p:cNvSpPr>
          <p:nvPr>
            <p:ph type="body" sz="quarter" idx="13" hasCustomPrompt="1"/>
          </p:nvPr>
        </p:nvSpPr>
        <p:spPr>
          <a:xfrm>
            <a:off x="501191" y="2398055"/>
            <a:ext cx="5594809" cy="307777"/>
          </a:xfrm>
        </p:spPr>
        <p:txBody>
          <a:bodyPr wrap="square">
            <a:normAutofit/>
          </a:bodyPr>
          <a:lstStyle>
            <a:lvl1pPr marL="0" indent="0">
              <a:buNone/>
              <a:defRPr sz="2000"/>
            </a:lvl1pPr>
          </a:lstStyle>
          <a:p>
            <a:pPr lvl="0"/>
            <a:r>
              <a:rPr lang="nb-NO"/>
              <a:t>Navn </a:t>
            </a:r>
            <a:r>
              <a:rPr lang="nb-NO" err="1"/>
              <a:t>Navnesen</a:t>
            </a:r>
            <a:endParaRPr lang="nb-NO"/>
          </a:p>
        </p:txBody>
      </p:sp>
      <p:sp>
        <p:nvSpPr>
          <p:cNvPr id="6" name="TekstSylinder 5">
            <a:extLst>
              <a:ext uri="{FF2B5EF4-FFF2-40B4-BE49-F238E27FC236}">
                <a16:creationId xmlns:a16="http://schemas.microsoft.com/office/drawing/2014/main" id="{0191679D-1E07-4BD9-A48F-9AD5B5A363D4}"/>
              </a:ext>
            </a:extLst>
          </p:cNvPr>
          <p:cNvSpPr txBox="1"/>
          <p:nvPr userDrawn="1"/>
        </p:nvSpPr>
        <p:spPr>
          <a:xfrm>
            <a:off x="504064" y="1908659"/>
            <a:ext cx="5591936" cy="492443"/>
          </a:xfrm>
          <a:prstGeom prst="rect">
            <a:avLst/>
          </a:prstGeom>
          <a:noFill/>
        </p:spPr>
        <p:txBody>
          <a:bodyPr wrap="square" lIns="0" tIns="0" rIns="0" bIns="0" rtlCol="0">
            <a:normAutofit/>
          </a:bodyPr>
          <a:lstStyle/>
          <a:p>
            <a:r>
              <a:rPr lang="nb-NO" sz="3200" b="1">
                <a:solidFill>
                  <a:schemeClr val="tx1"/>
                </a:solidFill>
              </a:rPr>
              <a:t>Kontaktinformasjon</a:t>
            </a:r>
          </a:p>
        </p:txBody>
      </p:sp>
    </p:spTree>
    <p:extLst>
      <p:ext uri="{BB962C8B-B14F-4D97-AF65-F5344CB8AC3E}">
        <p14:creationId xmlns:p14="http://schemas.microsoft.com/office/powerpoint/2010/main" val="15652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pic>
        <p:nvPicPr>
          <p:cNvPr id="55" name="Bilde 54">
            <a:extLst>
              <a:ext uri="{FF2B5EF4-FFF2-40B4-BE49-F238E27FC236}">
                <a16:creationId xmlns:a16="http://schemas.microsoft.com/office/drawing/2014/main" id="{8B0CFBA7-6403-45BD-B12B-C79AB4BF7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59508" cy="3878074"/>
          </a:xfrm>
          <a:prstGeom prst="rect">
            <a:avLst/>
          </a:prstGeom>
        </p:spPr>
      </p:pic>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rmAutofit/>
          </a:bodyPr>
          <a:lstStyle>
            <a:lvl1pPr>
              <a:defRPr sz="1800"/>
            </a:lvl1pPr>
          </a:lstStyle>
          <a:p>
            <a:fld id="{64B0E219-2F20-4B10-AC94-2EE22EE9DE96}" type="datetime1">
              <a:rPr lang="nb-NO" smtClean="0"/>
              <a:t>19.09.2022</a:t>
            </a:fld>
            <a:endParaRPr lang="nb-NO"/>
          </a:p>
        </p:txBody>
      </p:sp>
      <p:pic>
        <p:nvPicPr>
          <p:cNvPr id="11" name="Bilde 10" descr="Et bilde som inneholder vektorgrafikk&#10;&#10;Automatisk generert beskrivelse">
            <a:extLst>
              <a:ext uri="{FF2B5EF4-FFF2-40B4-BE49-F238E27FC236}">
                <a16:creationId xmlns:a16="http://schemas.microsoft.com/office/drawing/2014/main" id="{A20EC8DD-BCA6-48D6-BB63-E3FDE1B51F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p>
        </p:txBody>
      </p:sp>
      <p:sp>
        <p:nvSpPr>
          <p:cNvPr id="57" name="Plassholder for bilde 56">
            <a:extLst>
              <a:ext uri="{FF2B5EF4-FFF2-40B4-BE49-F238E27FC236}">
                <a16:creationId xmlns:a16="http://schemas.microsoft.com/office/drawing/2014/main" id="{8093E73F-92F4-4DBE-8ABF-092AD9E1CECF}"/>
              </a:ext>
            </a:extLst>
          </p:cNvPr>
          <p:cNvSpPr>
            <a:spLocks noGrp="1"/>
          </p:cNvSpPr>
          <p:nvPr>
            <p:ph type="pic" sz="quarter" idx="11"/>
          </p:nvPr>
        </p:nvSpPr>
        <p:spPr>
          <a:xfrm>
            <a:off x="-1" y="3080228"/>
            <a:ext cx="4657979" cy="3777772"/>
          </a:xfrm>
          <a:custGeom>
            <a:avLst/>
            <a:gdLst>
              <a:gd name="connsiteX0" fmla="*/ 0 w 4657979"/>
              <a:gd name="connsiteY0" fmla="*/ 0 h 3777772"/>
              <a:gd name="connsiteX1" fmla="*/ 4657979 w 4657979"/>
              <a:gd name="connsiteY1" fmla="*/ 1225015 h 3777772"/>
              <a:gd name="connsiteX2" fmla="*/ 4657979 w 4657979"/>
              <a:gd name="connsiteY2" fmla="*/ 3777772 h 3777772"/>
              <a:gd name="connsiteX3" fmla="*/ 2129000 w 4657979"/>
              <a:gd name="connsiteY3" fmla="*/ 3777772 h 3777772"/>
              <a:gd name="connsiteX4" fmla="*/ 0 w 4657979"/>
              <a:gd name="connsiteY4" fmla="*/ 3217570 h 3777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979" h="3777772">
                <a:moveTo>
                  <a:pt x="0" y="0"/>
                </a:moveTo>
                <a:lnTo>
                  <a:pt x="4657979" y="1225015"/>
                </a:lnTo>
                <a:lnTo>
                  <a:pt x="4657979" y="3777772"/>
                </a:lnTo>
                <a:lnTo>
                  <a:pt x="2129000" y="3777772"/>
                </a:lnTo>
                <a:lnTo>
                  <a:pt x="0" y="3217570"/>
                </a:lnTo>
                <a:close/>
              </a:path>
            </a:pathLst>
          </a:custGeom>
          <a:solidFill>
            <a:schemeClr val="bg1">
              <a:lumMod val="50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224891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alt. 2">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rmAutofit/>
          </a:bodyPr>
          <a:lstStyle>
            <a:lvl1pPr>
              <a:defRPr sz="1800"/>
            </a:lvl1pPr>
          </a:lstStyle>
          <a:p>
            <a:fld id="{1AA3D0BC-17C0-4DE8-81B3-A27F8D4B6ED6}" type="datetime1">
              <a:rPr lang="nb-NO" smtClean="0"/>
              <a:t>19.09.2022</a:t>
            </a:fld>
            <a:endParaRPr lang="nb-NO"/>
          </a:p>
        </p:txBody>
      </p:sp>
      <p:pic>
        <p:nvPicPr>
          <p:cNvPr id="11" name="Bilde 10" descr="Et bilde som inneholder vektorgrafikk&#10;&#10;Automatisk generert beskrivelse">
            <a:extLst>
              <a:ext uri="{FF2B5EF4-FFF2-40B4-BE49-F238E27FC236}">
                <a16:creationId xmlns:a16="http://schemas.microsoft.com/office/drawing/2014/main" id="{A20EC8DD-BCA6-48D6-BB63-E3FDE1B51F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p>
        </p:txBody>
      </p:sp>
      <p:pic>
        <p:nvPicPr>
          <p:cNvPr id="16" name="Bilde 15" descr="Et bilde som inneholder tegning&#10;&#10;Automatisk generert beskrivelse">
            <a:extLst>
              <a:ext uri="{FF2B5EF4-FFF2-40B4-BE49-F238E27FC236}">
                <a16:creationId xmlns:a16="http://schemas.microsoft.com/office/drawing/2014/main" id="{B85C86D8-F8B9-4F45-8C41-A50E51C50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655352" cy="2618635"/>
          </a:xfrm>
          <a:prstGeom prst="rect">
            <a:avLst/>
          </a:prstGeom>
        </p:spPr>
      </p:pic>
      <p:sp>
        <p:nvSpPr>
          <p:cNvPr id="21" name="Plassholder for bilde 20">
            <a:extLst>
              <a:ext uri="{FF2B5EF4-FFF2-40B4-BE49-F238E27FC236}">
                <a16:creationId xmlns:a16="http://schemas.microsoft.com/office/drawing/2014/main" id="{C930ACCD-BFD0-4750-9CFC-BE0C706B9AEB}"/>
              </a:ext>
            </a:extLst>
          </p:cNvPr>
          <p:cNvSpPr>
            <a:spLocks noGrp="1"/>
          </p:cNvSpPr>
          <p:nvPr>
            <p:ph type="pic" sz="quarter" idx="11"/>
          </p:nvPr>
        </p:nvSpPr>
        <p:spPr>
          <a:xfrm>
            <a:off x="1" y="1797743"/>
            <a:ext cx="4659087" cy="5060257"/>
          </a:xfrm>
          <a:custGeom>
            <a:avLst/>
            <a:gdLst>
              <a:gd name="connsiteX0" fmla="*/ 0 w 4659087"/>
              <a:gd name="connsiteY0" fmla="*/ 0 h 5060257"/>
              <a:gd name="connsiteX1" fmla="*/ 4659087 w 4659087"/>
              <a:gd name="connsiteY1" fmla="*/ 1225775 h 5060257"/>
              <a:gd name="connsiteX2" fmla="*/ 4659087 w 4659087"/>
              <a:gd name="connsiteY2" fmla="*/ 5060257 h 5060257"/>
              <a:gd name="connsiteX3" fmla="*/ 2505426 w 4659087"/>
              <a:gd name="connsiteY3" fmla="*/ 5060257 h 5060257"/>
              <a:gd name="connsiteX4" fmla="*/ 0 w 4659087"/>
              <a:gd name="connsiteY4" fmla="*/ 4401096 h 506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087" h="5060257">
                <a:moveTo>
                  <a:pt x="0" y="0"/>
                </a:moveTo>
                <a:lnTo>
                  <a:pt x="4659087" y="1225775"/>
                </a:lnTo>
                <a:lnTo>
                  <a:pt x="4659087" y="5060257"/>
                </a:lnTo>
                <a:lnTo>
                  <a:pt x="2505426" y="5060257"/>
                </a:lnTo>
                <a:lnTo>
                  <a:pt x="0" y="4401096"/>
                </a:lnTo>
                <a:close/>
              </a:path>
            </a:pathLst>
          </a:custGeom>
          <a:solidFill>
            <a:schemeClr val="bg1">
              <a:lumMod val="50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73082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alt. 3">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12080F4E-ADAA-476E-AE8B-68912BD41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59283" cy="6858000"/>
          </a:xfrm>
          <a:prstGeom prst="rect">
            <a:avLst/>
          </a:prstGeom>
        </p:spPr>
      </p:pic>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rmAutofit/>
          </a:bodyPr>
          <a:lstStyle>
            <a:lvl1pPr>
              <a:defRPr sz="1800"/>
            </a:lvl1pPr>
          </a:lstStyle>
          <a:p>
            <a:fld id="{17A01DEF-6222-47C4-9B3B-D35CB36F833E}" type="datetime1">
              <a:rPr lang="nb-NO" smtClean="0"/>
              <a:t>19.09.2022</a:t>
            </a:fld>
            <a:endParaRPr lang="nb-NO"/>
          </a:p>
        </p:txBody>
      </p:sp>
      <p:pic>
        <p:nvPicPr>
          <p:cNvPr id="11" name="Bilde 10" descr="Et bilde som inneholder vektorgrafikk&#10;&#10;Automatisk generert beskrivelse">
            <a:extLst>
              <a:ext uri="{FF2B5EF4-FFF2-40B4-BE49-F238E27FC236}">
                <a16:creationId xmlns:a16="http://schemas.microsoft.com/office/drawing/2014/main" id="{A20EC8DD-BCA6-48D6-BB63-E3FDE1B51F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p>
        </p:txBody>
      </p:sp>
      <p:sp>
        <p:nvSpPr>
          <p:cNvPr id="20" name="Plassholder for bilde 19">
            <a:extLst>
              <a:ext uri="{FF2B5EF4-FFF2-40B4-BE49-F238E27FC236}">
                <a16:creationId xmlns:a16="http://schemas.microsoft.com/office/drawing/2014/main" id="{9413DA6E-5478-4D4F-8661-E7FFC7520590}"/>
              </a:ext>
            </a:extLst>
          </p:cNvPr>
          <p:cNvSpPr>
            <a:spLocks noGrp="1"/>
          </p:cNvSpPr>
          <p:nvPr>
            <p:ph type="pic" sz="quarter" idx="11"/>
          </p:nvPr>
        </p:nvSpPr>
        <p:spPr>
          <a:xfrm>
            <a:off x="1" y="3069434"/>
            <a:ext cx="4654551" cy="2832349"/>
          </a:xfrm>
          <a:custGeom>
            <a:avLst/>
            <a:gdLst>
              <a:gd name="connsiteX0" fmla="*/ 0 w 4654551"/>
              <a:gd name="connsiteY0" fmla="*/ 0 h 2832349"/>
              <a:gd name="connsiteX1" fmla="*/ 4654551 w 4654551"/>
              <a:gd name="connsiteY1" fmla="*/ 1224113 h 2832349"/>
              <a:gd name="connsiteX2" fmla="*/ 4654551 w 4654551"/>
              <a:gd name="connsiteY2" fmla="*/ 2832349 h 2832349"/>
              <a:gd name="connsiteX3" fmla="*/ 0 w 4654551"/>
              <a:gd name="connsiteY3" fmla="*/ 1607601 h 2832349"/>
            </a:gdLst>
            <a:ahLst/>
            <a:cxnLst>
              <a:cxn ang="0">
                <a:pos x="connsiteX0" y="connsiteY0"/>
              </a:cxn>
              <a:cxn ang="0">
                <a:pos x="connsiteX1" y="connsiteY1"/>
              </a:cxn>
              <a:cxn ang="0">
                <a:pos x="connsiteX2" y="connsiteY2"/>
              </a:cxn>
              <a:cxn ang="0">
                <a:pos x="connsiteX3" y="connsiteY3"/>
              </a:cxn>
            </a:cxnLst>
            <a:rect l="l" t="t" r="r" b="b"/>
            <a:pathLst>
              <a:path w="4654551" h="2832349">
                <a:moveTo>
                  <a:pt x="0" y="0"/>
                </a:moveTo>
                <a:lnTo>
                  <a:pt x="4654551" y="1224113"/>
                </a:lnTo>
                <a:lnTo>
                  <a:pt x="4654551" y="2832349"/>
                </a:lnTo>
                <a:lnTo>
                  <a:pt x="0" y="1607601"/>
                </a:lnTo>
                <a:close/>
              </a:path>
            </a:pathLst>
          </a:custGeom>
          <a:solidFill>
            <a:schemeClr val="bg1">
              <a:lumMod val="50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125455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lvl1pPr>
              <a:defRPr>
                <a:solidFill>
                  <a:schemeClr val="tx1"/>
                </a:solidFill>
              </a:defRPr>
            </a:lvl1p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lvl1pPr>
              <a:defRPr>
                <a:solidFill>
                  <a:schemeClr val="tx1"/>
                </a:solidFill>
              </a:defRPr>
            </a:lvl1pPr>
          </a:lstStyle>
          <a:p>
            <a:endParaRPr lang="nb-NO"/>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lvl1pPr>
              <a:defRPr>
                <a:solidFill>
                  <a:schemeClr val="tx1"/>
                </a:solidFill>
              </a:defRPr>
            </a:lvl1pPr>
          </a:lstStyle>
          <a:p>
            <a:fld id="{00769BE1-2044-48E9-9BC6-F8AD5EEB4DE7}" type="datetime1">
              <a:rPr lang="nb-NO" smtClean="0"/>
              <a:t>19.09.2022</a:t>
            </a:fld>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p:nvPr>
        </p:nvSpPr>
        <p:spPr>
          <a:xfrm>
            <a:off x="864108" y="2505671"/>
            <a:ext cx="10463784" cy="1846659"/>
          </a:xfrm>
        </p:spPr>
        <p:txBody>
          <a:bodyPr anchor="ctr" anchorCtr="1">
            <a:normAutofit/>
          </a:bodyPr>
          <a:lstStyle>
            <a:lvl1pPr algn="ctr">
              <a:defRPr sz="6000">
                <a:solidFill>
                  <a:schemeClr val="tx1"/>
                </a:solidFill>
              </a:defRPr>
            </a:lvl1pPr>
          </a:lstStyle>
          <a:p>
            <a:r>
              <a:rPr lang="nb-NO"/>
              <a:t>Klikk for å redigere tittelstil</a:t>
            </a:r>
          </a:p>
        </p:txBody>
      </p:sp>
    </p:spTree>
    <p:extLst>
      <p:ext uri="{BB962C8B-B14F-4D97-AF65-F5344CB8AC3E}">
        <p14:creationId xmlns:p14="http://schemas.microsoft.com/office/powerpoint/2010/main" val="153101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normAutofit/>
          </a:bodyPr>
          <a:lstStyle/>
          <a:p>
            <a:endParaRPr lang="nb-NO"/>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normAutofit/>
          </a:bodyPr>
          <a:lstStyle/>
          <a:p>
            <a:fld id="{434E10E9-78C0-4E43-A1D1-625C3AC2B97A}" type="datetime1">
              <a:rPr lang="nb-NO" smtClean="0"/>
              <a:t>19.09.2022</a:t>
            </a:fld>
            <a:endParaRPr lang="nb-NO"/>
          </a:p>
        </p:txBody>
      </p:sp>
      <p:sp>
        <p:nvSpPr>
          <p:cNvPr id="3" name="Plassholder for innhold 2">
            <a:extLst>
              <a:ext uri="{FF2B5EF4-FFF2-40B4-BE49-F238E27FC236}">
                <a16:creationId xmlns:a16="http://schemas.microsoft.com/office/drawing/2014/main" id="{47E0BE78-B74D-4B7F-962A-E57611EC1FBE}"/>
              </a:ext>
            </a:extLst>
          </p:cNvPr>
          <p:cNvSpPr>
            <a:spLocks noGrp="1"/>
          </p:cNvSpPr>
          <p:nvPr>
            <p:ph idx="1" hasCustomPrompt="1"/>
          </p:nvPr>
        </p:nvSpPr>
        <p:spPr>
          <a:xfrm>
            <a:off x="864109" y="1966452"/>
            <a:ext cx="6905663" cy="3795719"/>
          </a:xfrm>
        </p:spPr>
        <p:txBody>
          <a:bodyPr>
            <a:normAutofit/>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a:xfrm>
            <a:off x="864109" y="569531"/>
            <a:ext cx="6905663" cy="1052596"/>
          </a:xfrm>
        </p:spPr>
        <p:txBody>
          <a:bodyPr>
            <a:normAutofit/>
          </a:bodyPr>
          <a:lstStyle/>
          <a:p>
            <a:r>
              <a:rPr lang="nb-NO"/>
              <a:t>Klikk for å redigere tittelstil</a:t>
            </a:r>
          </a:p>
        </p:txBody>
      </p:sp>
    </p:spTree>
    <p:extLst>
      <p:ext uri="{BB962C8B-B14F-4D97-AF65-F5344CB8AC3E}">
        <p14:creationId xmlns:p14="http://schemas.microsoft.com/office/powerpoint/2010/main" val="36183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normAutofit/>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normAutofit/>
          </a:bodyPr>
          <a:lstStyle/>
          <a:p>
            <a:fld id="{6C5E1983-A774-4D16-AFF5-E6F2357A70FB}" type="datetime1">
              <a:rPr lang="nb-NO" smtClean="0"/>
              <a:t>19.09.2022</a:t>
            </a:fld>
            <a:endParaRPr lang="nb-NO"/>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hasCustomPrompt="1"/>
          </p:nvPr>
        </p:nvSpPr>
        <p:spPr>
          <a:xfrm>
            <a:off x="6287263" y="1966452"/>
            <a:ext cx="5040629" cy="3795719"/>
          </a:xfrm>
        </p:spPr>
        <p:txBody>
          <a:bodyPr>
            <a:normAutofit/>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hasCustomPrompt="1"/>
          </p:nvPr>
        </p:nvSpPr>
        <p:spPr>
          <a:xfrm>
            <a:off x="864108" y="1966452"/>
            <a:ext cx="5040629" cy="3795719"/>
          </a:xfrm>
        </p:spPr>
        <p:txBody>
          <a:bodyPr>
            <a:normAutofit/>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normAutofit/>
          </a:bodyPr>
          <a:lstStyle/>
          <a:p>
            <a:r>
              <a:rPr lang="nb-NO"/>
              <a:t>Klikk for å redigere tittelstil</a:t>
            </a:r>
          </a:p>
        </p:txBody>
      </p:sp>
    </p:spTree>
    <p:extLst>
      <p:ext uri="{BB962C8B-B14F-4D97-AF65-F5344CB8AC3E}">
        <p14:creationId xmlns:p14="http://schemas.microsoft.com/office/powerpoint/2010/main" val="126103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normAutofit/>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normAutofit/>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normAutofit/>
          </a:bodyPr>
          <a:lstStyle/>
          <a:p>
            <a:fld id="{1353088F-0573-4304-82CE-F89F4E9E1D1C}" type="datetime1">
              <a:rPr lang="nb-NO" smtClean="0"/>
              <a:t>19.09.2022</a:t>
            </a:fld>
            <a:endParaRPr lang="nb-NO"/>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hasCustomPrompt="1"/>
          </p:nvPr>
        </p:nvSpPr>
        <p:spPr>
          <a:xfrm>
            <a:off x="8015477" y="1966452"/>
            <a:ext cx="3312415"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hasCustomPrompt="1"/>
          </p:nvPr>
        </p:nvSpPr>
        <p:spPr>
          <a:xfrm>
            <a:off x="4439793" y="1966452"/>
            <a:ext cx="3312414"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hasCustomPrompt="1"/>
          </p:nvPr>
        </p:nvSpPr>
        <p:spPr>
          <a:xfrm>
            <a:off x="864109" y="1966452"/>
            <a:ext cx="3312414"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normAutofit/>
          </a:bodyPr>
          <a:lstStyle/>
          <a:p>
            <a:r>
              <a:rPr lang="nb-NO"/>
              <a:t>Klikk for å redigere tittelstil</a:t>
            </a:r>
          </a:p>
        </p:txBody>
      </p:sp>
    </p:spTree>
    <p:extLst>
      <p:ext uri="{BB962C8B-B14F-4D97-AF65-F5344CB8AC3E}">
        <p14:creationId xmlns:p14="http://schemas.microsoft.com/office/powerpoint/2010/main" val="222292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3583C004-076A-49C5-9E13-0E2A0EE37A59}" type="datetime1">
              <a:rPr lang="nb-NO" smtClean="0"/>
              <a:t>19.09.2022</a:t>
            </a:fld>
            <a:endParaRPr lang="nb-NO"/>
          </a:p>
        </p:txBody>
      </p:sp>
      <p:sp>
        <p:nvSpPr>
          <p:cNvPr id="17" name="Plassholder for innhold 2">
            <a:extLst>
              <a:ext uri="{FF2B5EF4-FFF2-40B4-BE49-F238E27FC236}">
                <a16:creationId xmlns:a16="http://schemas.microsoft.com/office/drawing/2014/main" id="{44025B41-6561-415C-9A20-8688EC70A268}"/>
              </a:ext>
            </a:extLst>
          </p:cNvPr>
          <p:cNvSpPr>
            <a:spLocks noGrp="1"/>
          </p:cNvSpPr>
          <p:nvPr>
            <p:ph idx="17" hasCustomPrompt="1"/>
          </p:nvPr>
        </p:nvSpPr>
        <p:spPr>
          <a:xfrm>
            <a:off x="8956981" y="1966452"/>
            <a:ext cx="2370910"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a:extLst>
              <a:ext uri="{FF2B5EF4-FFF2-40B4-BE49-F238E27FC236}">
                <a16:creationId xmlns:a16="http://schemas.microsoft.com/office/drawing/2014/main" id="{B9515DC9-E05C-497B-81C9-9D5C29E2E0E8}"/>
              </a:ext>
            </a:extLst>
          </p:cNvPr>
          <p:cNvSpPr>
            <a:spLocks noGrp="1"/>
          </p:cNvSpPr>
          <p:nvPr>
            <p:ph idx="19" hasCustomPrompt="1"/>
          </p:nvPr>
        </p:nvSpPr>
        <p:spPr>
          <a:xfrm>
            <a:off x="6259359" y="1966452"/>
            <a:ext cx="2370909"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8" name="Plassholder for innhold 2">
            <a:extLst>
              <a:ext uri="{FF2B5EF4-FFF2-40B4-BE49-F238E27FC236}">
                <a16:creationId xmlns:a16="http://schemas.microsoft.com/office/drawing/2014/main" id="{737E6355-653D-4626-B7AF-1983E00104C1}"/>
              </a:ext>
            </a:extLst>
          </p:cNvPr>
          <p:cNvSpPr>
            <a:spLocks noGrp="1"/>
          </p:cNvSpPr>
          <p:nvPr>
            <p:ph idx="18" hasCustomPrompt="1"/>
          </p:nvPr>
        </p:nvSpPr>
        <p:spPr>
          <a:xfrm>
            <a:off x="3561734" y="1966452"/>
            <a:ext cx="2370909"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94A5B35D-2758-4E3E-B237-B325C7435F0C}"/>
              </a:ext>
            </a:extLst>
          </p:cNvPr>
          <p:cNvSpPr>
            <a:spLocks noGrp="1"/>
          </p:cNvSpPr>
          <p:nvPr>
            <p:ph idx="16" hasCustomPrompt="1"/>
          </p:nvPr>
        </p:nvSpPr>
        <p:spPr>
          <a:xfrm>
            <a:off x="864109" y="1966452"/>
            <a:ext cx="2370909" cy="3795719"/>
          </a:xfrm>
        </p:spPr>
        <p:txBody>
          <a:bodyPr>
            <a:normAutofit/>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3" cy="1052596"/>
          </a:xfrm>
        </p:spPr>
        <p:txBody>
          <a:bodyPr/>
          <a:lstStyle/>
          <a:p>
            <a:r>
              <a:rPr lang="nb-NO"/>
              <a:t>Klikk for å redigere tittelstil</a:t>
            </a:r>
          </a:p>
        </p:txBody>
      </p:sp>
    </p:spTree>
    <p:extLst>
      <p:ext uri="{BB962C8B-B14F-4D97-AF65-F5344CB8AC3E}">
        <p14:creationId xmlns:p14="http://schemas.microsoft.com/office/powerpoint/2010/main" val="338820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A5A3C5D-E064-48F8-BDAA-DD0A73D9A78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66323" y="6232379"/>
            <a:ext cx="927985" cy="251040"/>
          </a:xfrm>
          <a:prstGeom prst="rect">
            <a:avLst/>
          </a:prstGeom>
        </p:spPr>
      </p:pic>
      <p:sp>
        <p:nvSpPr>
          <p:cNvPr id="2" name="Plassholder for tittel 1">
            <a:extLst>
              <a:ext uri="{FF2B5EF4-FFF2-40B4-BE49-F238E27FC236}">
                <a16:creationId xmlns:a16="http://schemas.microsoft.com/office/drawing/2014/main" id="{F18F55A1-2788-43EB-93D4-6CA30951E6AD}"/>
              </a:ext>
            </a:extLst>
          </p:cNvPr>
          <p:cNvSpPr>
            <a:spLocks noGrp="1"/>
          </p:cNvSpPr>
          <p:nvPr>
            <p:ph type="title"/>
          </p:nvPr>
        </p:nvSpPr>
        <p:spPr>
          <a:xfrm>
            <a:off x="864108" y="569531"/>
            <a:ext cx="6906098" cy="1052596"/>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ED1B710B-CF37-4F14-80D8-CC57FEE5D125}"/>
              </a:ext>
            </a:extLst>
          </p:cNvPr>
          <p:cNvSpPr>
            <a:spLocks noGrp="1"/>
          </p:cNvSpPr>
          <p:nvPr>
            <p:ph type="body" idx="1"/>
          </p:nvPr>
        </p:nvSpPr>
        <p:spPr>
          <a:xfrm>
            <a:off x="864108" y="1966452"/>
            <a:ext cx="6906098" cy="3795719"/>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DDD969-0A65-4C0E-ADEB-68220519C75D}"/>
              </a:ext>
            </a:extLst>
          </p:cNvPr>
          <p:cNvSpPr>
            <a:spLocks noGrp="1"/>
          </p:cNvSpPr>
          <p:nvPr>
            <p:ph type="dt" sz="half" idx="2"/>
          </p:nvPr>
        </p:nvSpPr>
        <p:spPr>
          <a:xfrm>
            <a:off x="504064" y="167517"/>
            <a:ext cx="1402079" cy="184666"/>
          </a:xfrm>
          <a:prstGeom prst="rect">
            <a:avLst/>
          </a:prstGeom>
        </p:spPr>
        <p:txBody>
          <a:bodyPr vert="horz" lIns="0" tIns="0" rIns="0" bIns="0" rtlCol="0" anchor="ctr">
            <a:noAutofit/>
          </a:bodyPr>
          <a:lstStyle>
            <a:lvl1pPr algn="l">
              <a:lnSpc>
                <a:spcPct val="100000"/>
              </a:lnSpc>
              <a:spcBef>
                <a:spcPts val="0"/>
              </a:spcBef>
              <a:defRPr sz="1200">
                <a:solidFill>
                  <a:schemeClr val="tx1"/>
                </a:solidFill>
              </a:defRPr>
            </a:lvl1pPr>
          </a:lstStyle>
          <a:p>
            <a:fld id="{A994D146-37B8-4CAB-966C-E9435F8C4D7E}" type="datetime1">
              <a:rPr lang="nb-NO" smtClean="0"/>
              <a:t>19.09.2022</a:t>
            </a:fld>
            <a:endParaRPr lang="nb-NO"/>
          </a:p>
        </p:txBody>
      </p:sp>
      <p:sp>
        <p:nvSpPr>
          <p:cNvPr id="5" name="Plassholder for bunntekst 4">
            <a:extLst>
              <a:ext uri="{FF2B5EF4-FFF2-40B4-BE49-F238E27FC236}">
                <a16:creationId xmlns:a16="http://schemas.microsoft.com/office/drawing/2014/main" id="{52AE00EB-2CDD-43C9-9EB7-AF9FF8DDB12E}"/>
              </a:ext>
            </a:extLst>
          </p:cNvPr>
          <p:cNvSpPr>
            <a:spLocks noGrp="1"/>
          </p:cNvSpPr>
          <p:nvPr>
            <p:ph type="ftr" sz="quarter" idx="3"/>
          </p:nvPr>
        </p:nvSpPr>
        <p:spPr>
          <a:xfrm>
            <a:off x="3093720" y="167517"/>
            <a:ext cx="6004560" cy="184666"/>
          </a:xfrm>
          <a:prstGeom prst="rect">
            <a:avLst/>
          </a:prstGeom>
        </p:spPr>
        <p:txBody>
          <a:bodyPr vert="horz" lIns="0" tIns="0" rIns="0" bIns="0" rtlCol="0" anchor="ctr">
            <a:noAutofit/>
          </a:bodyPr>
          <a:lstStyle>
            <a:lvl1pPr algn="ctr">
              <a:lnSpc>
                <a:spcPct val="100000"/>
              </a:lnSpc>
              <a:spcBef>
                <a:spcPts val="0"/>
              </a:spcBef>
              <a:defRPr sz="1200">
                <a:solidFill>
                  <a:schemeClr val="tx1"/>
                </a:solidFill>
              </a:defRPr>
            </a:lvl1pPr>
          </a:lstStyle>
          <a:p>
            <a:endParaRPr lang="nb-NO"/>
          </a:p>
        </p:txBody>
      </p:sp>
      <p:sp>
        <p:nvSpPr>
          <p:cNvPr id="6" name="Plassholder for lysbildenummer 5">
            <a:extLst>
              <a:ext uri="{FF2B5EF4-FFF2-40B4-BE49-F238E27FC236}">
                <a16:creationId xmlns:a16="http://schemas.microsoft.com/office/drawing/2014/main" id="{58CBCF91-8ED7-40C6-ABD1-0C405DB8B156}"/>
              </a:ext>
            </a:extLst>
          </p:cNvPr>
          <p:cNvSpPr>
            <a:spLocks noGrp="1"/>
          </p:cNvSpPr>
          <p:nvPr>
            <p:ph type="sldNum" sz="quarter" idx="4"/>
          </p:nvPr>
        </p:nvSpPr>
        <p:spPr>
          <a:xfrm>
            <a:off x="10285857" y="167517"/>
            <a:ext cx="1402079" cy="184666"/>
          </a:xfrm>
          <a:prstGeom prst="rect">
            <a:avLst/>
          </a:prstGeom>
        </p:spPr>
        <p:txBody>
          <a:bodyPr vert="horz" lIns="0" tIns="0" rIns="0" bIns="0" rtlCol="0" anchor="ctr">
            <a:noAutofit/>
          </a:bodyPr>
          <a:lstStyle>
            <a:lvl1pPr algn="r">
              <a:lnSpc>
                <a:spcPct val="100000"/>
              </a:lnSpc>
              <a:spcBef>
                <a:spcPts val="0"/>
              </a:spcBef>
              <a:defRPr sz="1200">
                <a:solidFill>
                  <a:schemeClr val="tx1"/>
                </a:solidFill>
              </a:defRPr>
            </a:lvl1pPr>
          </a:lstStyle>
          <a:p>
            <a:fld id="{74DC5C6B-5FF5-4C51-B1C4-3E46E479ECBD}" type="slidenum">
              <a:rPr lang="nb-NO" smtClean="0"/>
              <a:pPr/>
              <a:t>‹#›</a:t>
            </a:fld>
            <a:endParaRPr lang="nb-NO"/>
          </a:p>
        </p:txBody>
      </p:sp>
    </p:spTree>
    <p:extLst>
      <p:ext uri="{BB962C8B-B14F-4D97-AF65-F5344CB8AC3E}">
        <p14:creationId xmlns:p14="http://schemas.microsoft.com/office/powerpoint/2010/main" val="331316288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9" r:id="rId3"/>
    <p:sldLayoutId id="2147483678" r:id="rId4"/>
    <p:sldLayoutId id="2147483651" r:id="rId5"/>
    <p:sldLayoutId id="2147483650" r:id="rId6"/>
    <p:sldLayoutId id="2147483652" r:id="rId7"/>
    <p:sldLayoutId id="2147483669" r:id="rId8"/>
    <p:sldLayoutId id="2147483670" r:id="rId9"/>
    <p:sldLayoutId id="2147483660" r:id="rId10"/>
    <p:sldLayoutId id="2147483677" r:id="rId11"/>
    <p:sldLayoutId id="2147483665" r:id="rId12"/>
    <p:sldLayoutId id="2147483680" r:id="rId13"/>
    <p:sldLayoutId id="2147483653" r:id="rId14"/>
    <p:sldLayoutId id="2147483675" r:id="rId15"/>
    <p:sldLayoutId id="2147483657" r:id="rId16"/>
    <p:sldLayoutId id="2147483656" r:id="rId17"/>
    <p:sldLayoutId id="2147483654" r:id="rId18"/>
    <p:sldLayoutId id="2147483671" r:id="rId19"/>
  </p:sldLayoutIdLst>
  <p:hf sldNum="0" hdr="0" ftr="0" dt="0"/>
  <p:txStyles>
    <p:title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p:titleStyle>
    <p:bodyStyle>
      <a:lvl1pPr marL="234029" indent="-234029"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468058" indent="-234029"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2pPr>
      <a:lvl3pPr marL="702087" indent="-234029"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3pPr>
      <a:lvl4pPr marL="936116" indent="-234029"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4pPr>
      <a:lvl5pPr marL="1170145" indent="-234029"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6.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hyperlink" Target="https://www.ks.no/fagomrader/digitalisering/felleslosninger/digibarnevern/"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s://www.netcompany.com/no/Modulus%20Barn" TargetMode="External"/><Relationship Id="rId5" Type="http://schemas.openxmlformats.org/officeDocument/2006/relationships/hyperlink" Target="https://www.visma.no/barnevernadministrasjon/" TargetMode="External"/><Relationship Id="rId4" Type="http://schemas.openxmlformats.org/officeDocument/2006/relationships/hyperlink" Target="https://bufdir.no/prosjekter/digibarnever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6.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C42D0A74-2A77-4D44-92DD-7FA993824CEE}"/>
              </a:ext>
            </a:extLst>
          </p:cNvPr>
          <p:cNvSpPr>
            <a:spLocks noGrp="1"/>
          </p:cNvSpPr>
          <p:nvPr>
            <p:ph type="title"/>
          </p:nvPr>
        </p:nvSpPr>
        <p:spPr>
          <a:xfrm>
            <a:off x="864108" y="2121623"/>
            <a:ext cx="10463784" cy="1846659"/>
          </a:xfrm>
        </p:spPr>
        <p:txBody>
          <a:bodyPr>
            <a:noAutofit/>
          </a:bodyPr>
          <a:lstStyle/>
          <a:p>
            <a:br>
              <a:rPr lang="nb-NO"/>
            </a:br>
            <a:r>
              <a:rPr lang="nb-NO"/>
              <a:t>Nye digitale løsninger for </a:t>
            </a:r>
            <a:br>
              <a:rPr lang="nb-NO"/>
            </a:br>
            <a:r>
              <a:rPr lang="nb-NO"/>
              <a:t>kvalitet i barnevernet </a:t>
            </a:r>
            <a:br>
              <a:rPr lang="nb-NO"/>
            </a:br>
            <a:r>
              <a:rPr lang="nb-NO"/>
              <a:t> </a:t>
            </a:r>
          </a:p>
        </p:txBody>
      </p:sp>
      <p:pic>
        <p:nvPicPr>
          <p:cNvPr id="6" name="Bilde 5" descr="Bufdir-logo. ">
            <a:extLst>
              <a:ext uri="{FF2B5EF4-FFF2-40B4-BE49-F238E27FC236}">
                <a16:creationId xmlns:a16="http://schemas.microsoft.com/office/drawing/2014/main" id="{3312A9FB-D257-AB41-A574-0AA0230E3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323" y="6232379"/>
            <a:ext cx="927985" cy="251040"/>
          </a:xfrm>
          <a:prstGeom prst="rect">
            <a:avLst/>
          </a:prstGeom>
        </p:spPr>
      </p:pic>
      <p:sp>
        <p:nvSpPr>
          <p:cNvPr id="8" name="Rektangel 7">
            <a:extLst>
              <a:ext uri="{FF2B5EF4-FFF2-40B4-BE49-F238E27FC236}">
                <a16:creationId xmlns:a16="http://schemas.microsoft.com/office/drawing/2014/main" id="{488DA9B6-101D-114F-AAD3-90061E3896E4}"/>
              </a:ext>
            </a:extLst>
          </p:cNvPr>
          <p:cNvSpPr/>
          <p:nvPr/>
        </p:nvSpPr>
        <p:spPr>
          <a:xfrm>
            <a:off x="4826069" y="4094726"/>
            <a:ext cx="2546274" cy="584775"/>
          </a:xfrm>
          <a:prstGeom prst="rect">
            <a:avLst/>
          </a:prstGeom>
        </p:spPr>
        <p:txBody>
          <a:bodyPr wrap="none">
            <a:spAutoFit/>
          </a:bodyPr>
          <a:lstStyle/>
          <a:p>
            <a:r>
              <a:rPr lang="nb-NO" sz="3200"/>
              <a:t>DigiBarnevern</a:t>
            </a:r>
          </a:p>
        </p:txBody>
      </p:sp>
    </p:spTree>
    <p:extLst>
      <p:ext uri="{BB962C8B-B14F-4D97-AF65-F5344CB8AC3E}">
        <p14:creationId xmlns:p14="http://schemas.microsoft.com/office/powerpoint/2010/main" val="177506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281B82A-3306-E14A-8D1F-ED00A1DD7F73}"/>
              </a:ext>
            </a:extLst>
          </p:cNvPr>
          <p:cNvSpPr>
            <a:spLocks noGrp="1"/>
          </p:cNvSpPr>
          <p:nvPr>
            <p:ph type="body" sz="quarter" idx="13"/>
          </p:nvPr>
        </p:nvSpPr>
        <p:spPr/>
        <p:txBody>
          <a:bodyPr>
            <a:normAutofit fontScale="92500" lnSpcReduction="10000"/>
          </a:bodyPr>
          <a:lstStyle/>
          <a:p>
            <a:r>
              <a:rPr lang="nb-NO"/>
              <a:t>Sagt av barnevernsleder </a:t>
            </a:r>
            <a:br>
              <a:rPr lang="nb-NO"/>
            </a:br>
            <a:r>
              <a:rPr lang="nb-NO"/>
              <a:t>i </a:t>
            </a:r>
            <a:r>
              <a:rPr lang="nb-NO" err="1"/>
              <a:t>bakgrunnsintervju</a:t>
            </a:r>
            <a:r>
              <a:rPr lang="nb-NO"/>
              <a:t> høsten 2021</a:t>
            </a:r>
          </a:p>
        </p:txBody>
      </p:sp>
      <p:sp>
        <p:nvSpPr>
          <p:cNvPr id="3" name="Tittel 2">
            <a:extLst>
              <a:ext uri="{FF2B5EF4-FFF2-40B4-BE49-F238E27FC236}">
                <a16:creationId xmlns:a16="http://schemas.microsoft.com/office/drawing/2014/main" id="{026A0A0E-2D61-434B-8C61-7155FB5CDAE3}"/>
              </a:ext>
            </a:extLst>
          </p:cNvPr>
          <p:cNvSpPr>
            <a:spLocks noGrp="1"/>
          </p:cNvSpPr>
          <p:nvPr>
            <p:ph type="title"/>
          </p:nvPr>
        </p:nvSpPr>
        <p:spPr/>
        <p:txBody>
          <a:bodyPr/>
          <a:lstStyle/>
          <a:p>
            <a:r>
              <a:rPr lang="nb-NO" b="0"/>
              <a:t>Som leder opplever jeg at jeg </a:t>
            </a:r>
            <a:br>
              <a:rPr lang="nb-NO" b="0"/>
            </a:br>
            <a:r>
              <a:rPr lang="nb-NO" b="0"/>
              <a:t>stadig blir bedt om å gå ned i detaljer </a:t>
            </a:r>
            <a:br>
              <a:rPr lang="nb-NO" b="0"/>
            </a:br>
            <a:r>
              <a:rPr lang="nb-NO" b="0"/>
              <a:t>i saksbehandlingen. </a:t>
            </a:r>
            <a:r>
              <a:rPr lang="nb-NO"/>
              <a:t>Saksbehandler </a:t>
            </a:r>
            <a:br>
              <a:rPr lang="nb-NO"/>
            </a:br>
            <a:r>
              <a:rPr lang="nb-NO"/>
              <a:t>etterlyser kunnskap og veiledning.</a:t>
            </a:r>
          </a:p>
        </p:txBody>
      </p:sp>
    </p:spTree>
    <p:extLst>
      <p:ext uri="{BB962C8B-B14F-4D97-AF65-F5344CB8AC3E}">
        <p14:creationId xmlns:p14="http://schemas.microsoft.com/office/powerpoint/2010/main" val="125484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21069FE-D72C-7248-93FF-238473AC6EBE}"/>
              </a:ext>
            </a:extLst>
          </p:cNvPr>
          <p:cNvSpPr>
            <a:spLocks noGrp="1"/>
          </p:cNvSpPr>
          <p:nvPr>
            <p:ph type="title"/>
          </p:nvPr>
        </p:nvSpPr>
        <p:spPr>
          <a:xfrm>
            <a:off x="656879" y="2119733"/>
            <a:ext cx="10878241" cy="2618533"/>
          </a:xfrm>
        </p:spPr>
        <p:txBody>
          <a:bodyPr anchor="ctr">
            <a:noAutofit/>
          </a:bodyPr>
          <a:lstStyle/>
          <a:p>
            <a:r>
              <a:rPr lang="nb-NO"/>
              <a:t>Utfordring:</a:t>
            </a:r>
            <a:br>
              <a:rPr lang="nb-NO"/>
            </a:br>
            <a:r>
              <a:rPr lang="nb-NO" sz="4000" b="0">
                <a:latin typeface="Segoe UI" panose="020B0502040204020203" pitchFamily="34" charset="0"/>
              </a:rPr>
              <a:t>Barnevernet samarbeider for lite </a:t>
            </a:r>
            <a:br>
              <a:rPr lang="nb-NO" sz="4000" b="0">
                <a:latin typeface="Segoe UI" panose="020B0502040204020203" pitchFamily="34" charset="0"/>
              </a:rPr>
            </a:br>
            <a:r>
              <a:rPr lang="nb-NO" sz="4000" b="0">
                <a:latin typeface="Segoe UI" panose="020B0502040204020203" pitchFamily="34" charset="0"/>
              </a:rPr>
              <a:t>med andre tjenester, og mangler gode </a:t>
            </a:r>
            <a:br>
              <a:rPr lang="nb-NO" sz="4000" b="0">
                <a:latin typeface="Segoe UI" panose="020B0502040204020203" pitchFamily="34" charset="0"/>
              </a:rPr>
            </a:br>
            <a:r>
              <a:rPr lang="nb-NO" sz="4000" b="0">
                <a:latin typeface="Segoe UI" panose="020B0502040204020203" pitchFamily="34" charset="0"/>
              </a:rPr>
              <a:t>løsninger for digital kommunikasjon.</a:t>
            </a:r>
            <a:endParaRPr lang="nb-NO" b="0"/>
          </a:p>
        </p:txBody>
      </p:sp>
      <p:sp>
        <p:nvSpPr>
          <p:cNvPr id="4" name="Tittel 2">
            <a:extLst>
              <a:ext uri="{FF2B5EF4-FFF2-40B4-BE49-F238E27FC236}">
                <a16:creationId xmlns:a16="http://schemas.microsoft.com/office/drawing/2014/main" id="{376C8D20-16AB-E149-B6BA-4DBFB9F5B55E}"/>
              </a:ext>
            </a:extLst>
          </p:cNvPr>
          <p:cNvSpPr txBox="1">
            <a:spLocks/>
          </p:cNvSpPr>
          <p:nvPr/>
        </p:nvSpPr>
        <p:spPr>
          <a:xfrm>
            <a:off x="656879" y="569531"/>
            <a:ext cx="4979479"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sz="2400" b="0"/>
              <a:t>Andre tjenester:</a:t>
            </a:r>
            <a:endParaRPr lang="nb-NO" sz="2400" b="0" strike="sngStrike">
              <a:cs typeface="Calibri"/>
            </a:endParaRPr>
          </a:p>
        </p:txBody>
      </p:sp>
    </p:spTree>
    <p:extLst>
      <p:ext uri="{BB962C8B-B14F-4D97-AF65-F5344CB8AC3E}">
        <p14:creationId xmlns:p14="http://schemas.microsoft.com/office/powerpoint/2010/main" val="345737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281B82A-3306-E14A-8D1F-ED00A1DD7F73}"/>
              </a:ext>
            </a:extLst>
          </p:cNvPr>
          <p:cNvSpPr>
            <a:spLocks noGrp="1"/>
          </p:cNvSpPr>
          <p:nvPr>
            <p:ph type="body" sz="quarter" idx="13"/>
          </p:nvPr>
        </p:nvSpPr>
        <p:spPr/>
        <p:txBody>
          <a:bodyPr>
            <a:normAutofit fontScale="92500" lnSpcReduction="10000"/>
          </a:bodyPr>
          <a:lstStyle/>
          <a:p>
            <a:r>
              <a:rPr lang="nb-NO"/>
              <a:t>Samfunnsøkonomisk analyse </a:t>
            </a:r>
            <a:br>
              <a:rPr lang="nb-NO"/>
            </a:br>
            <a:r>
              <a:rPr lang="nb-NO" err="1"/>
              <a:t>DigiBarnevern</a:t>
            </a:r>
            <a:endParaRPr lang="nb-NO"/>
          </a:p>
        </p:txBody>
      </p:sp>
      <p:sp>
        <p:nvSpPr>
          <p:cNvPr id="3" name="Tittel 2">
            <a:extLst>
              <a:ext uri="{FF2B5EF4-FFF2-40B4-BE49-F238E27FC236}">
                <a16:creationId xmlns:a16="http://schemas.microsoft.com/office/drawing/2014/main" id="{026A0A0E-2D61-434B-8C61-7155FB5CDAE3}"/>
              </a:ext>
            </a:extLst>
          </p:cNvPr>
          <p:cNvSpPr>
            <a:spLocks noGrp="1"/>
          </p:cNvSpPr>
          <p:nvPr>
            <p:ph type="title"/>
          </p:nvPr>
        </p:nvSpPr>
        <p:spPr/>
        <p:txBody>
          <a:bodyPr>
            <a:normAutofit/>
          </a:bodyPr>
          <a:lstStyle/>
          <a:p>
            <a:r>
              <a:rPr lang="nb-NO" sz="2800" b="0"/>
              <a:t>Barnevernstjenesten har i dag </a:t>
            </a:r>
            <a:br>
              <a:rPr lang="nb-NO" sz="2800" b="0"/>
            </a:br>
            <a:r>
              <a:rPr lang="nb-NO" sz="2800" b="0"/>
              <a:t>utfordringer ved at den </a:t>
            </a:r>
            <a:r>
              <a:rPr lang="nb-NO" sz="2800"/>
              <a:t>fremstår enkelte steder </a:t>
            </a:r>
            <a:br>
              <a:rPr lang="nb-NO" sz="2800"/>
            </a:br>
            <a:r>
              <a:rPr lang="nb-NO" sz="2800"/>
              <a:t>som lukket og krevende å samarbeide med</a:t>
            </a:r>
            <a:r>
              <a:rPr lang="nb-NO" sz="2800" b="0"/>
              <a:t>. Rapporter </a:t>
            </a:r>
            <a:br>
              <a:rPr lang="nb-NO" sz="2800" b="0"/>
            </a:br>
            <a:r>
              <a:rPr lang="nb-NO" sz="2800" b="0"/>
              <a:t>viser at mange barnevernstjenester samarbeider for </a:t>
            </a:r>
            <a:br>
              <a:rPr lang="nb-NO" sz="2800" b="0"/>
            </a:br>
            <a:r>
              <a:rPr lang="nb-NO" sz="2800" b="0"/>
              <a:t>lite med andre tjenester og i for liten grad deler </a:t>
            </a:r>
            <a:br>
              <a:rPr lang="nb-NO" sz="2800" b="0"/>
            </a:br>
            <a:r>
              <a:rPr lang="nb-NO" sz="2800" b="0"/>
              <a:t>informasjon som er viktig for andre tjenester.</a:t>
            </a:r>
          </a:p>
        </p:txBody>
      </p:sp>
    </p:spTree>
    <p:extLst>
      <p:ext uri="{BB962C8B-B14F-4D97-AF65-F5344CB8AC3E}">
        <p14:creationId xmlns:p14="http://schemas.microsoft.com/office/powerpoint/2010/main" val="361388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21069FE-D72C-7248-93FF-238473AC6EBE}"/>
              </a:ext>
            </a:extLst>
          </p:cNvPr>
          <p:cNvSpPr>
            <a:spLocks noGrp="1"/>
          </p:cNvSpPr>
          <p:nvPr>
            <p:ph type="title"/>
          </p:nvPr>
        </p:nvSpPr>
        <p:spPr>
          <a:xfrm>
            <a:off x="656879" y="2119733"/>
            <a:ext cx="10878241" cy="2618533"/>
          </a:xfrm>
        </p:spPr>
        <p:txBody>
          <a:bodyPr anchor="ctr">
            <a:noAutofit/>
          </a:bodyPr>
          <a:lstStyle/>
          <a:p>
            <a:r>
              <a:rPr lang="nb-NO"/>
              <a:t>Utfordring:</a:t>
            </a:r>
            <a:br>
              <a:rPr lang="nb-NO"/>
            </a:br>
            <a:r>
              <a:rPr lang="nb-NO" sz="4000" b="0"/>
              <a:t>Barn, unge og foresatte mangler oversikt over </a:t>
            </a:r>
            <a:br>
              <a:rPr lang="nb-NO" sz="4000" b="0"/>
            </a:br>
            <a:r>
              <a:rPr lang="nb-NO" sz="4000" b="0"/>
              <a:t>egen sak, og vurderinger og sammenhenger </a:t>
            </a:r>
            <a:br>
              <a:rPr lang="nb-NO" sz="4000" b="0"/>
            </a:br>
            <a:r>
              <a:rPr lang="nb-NO" sz="4000" b="0"/>
              <a:t>i barnevernssaken dokumenteres ikke.</a:t>
            </a:r>
            <a:endParaRPr lang="nb-NO" b="0"/>
          </a:p>
        </p:txBody>
      </p:sp>
      <p:sp>
        <p:nvSpPr>
          <p:cNvPr id="4" name="Tittel 2">
            <a:extLst>
              <a:ext uri="{FF2B5EF4-FFF2-40B4-BE49-F238E27FC236}">
                <a16:creationId xmlns:a16="http://schemas.microsoft.com/office/drawing/2014/main" id="{5F715D11-6CFC-5F4B-8A3D-4B959DC44A89}"/>
              </a:ext>
            </a:extLst>
          </p:cNvPr>
          <p:cNvSpPr txBox="1">
            <a:spLocks/>
          </p:cNvSpPr>
          <p:nvPr/>
        </p:nvSpPr>
        <p:spPr>
          <a:xfrm>
            <a:off x="656879" y="569531"/>
            <a:ext cx="4979479"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sz="2400" b="0"/>
              <a:t>Familiene:</a:t>
            </a:r>
            <a:endParaRPr lang="nb-NO" sz="2400" b="0" strike="sngStrike">
              <a:cs typeface="Calibri"/>
            </a:endParaRPr>
          </a:p>
        </p:txBody>
      </p:sp>
    </p:spTree>
    <p:extLst>
      <p:ext uri="{BB962C8B-B14F-4D97-AF65-F5344CB8AC3E}">
        <p14:creationId xmlns:p14="http://schemas.microsoft.com/office/powerpoint/2010/main" val="325574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281B82A-3306-E14A-8D1F-ED00A1DD7F73}"/>
              </a:ext>
            </a:extLst>
          </p:cNvPr>
          <p:cNvSpPr>
            <a:spLocks noGrp="1"/>
          </p:cNvSpPr>
          <p:nvPr>
            <p:ph type="body" sz="quarter" idx="13"/>
          </p:nvPr>
        </p:nvSpPr>
        <p:spPr/>
        <p:txBody>
          <a:bodyPr>
            <a:normAutofit fontScale="92500" lnSpcReduction="10000"/>
          </a:bodyPr>
          <a:lstStyle/>
          <a:p>
            <a:r>
              <a:rPr lang="nb-NO"/>
              <a:t>Samfunnsøkonomisk analyse </a:t>
            </a:r>
            <a:br>
              <a:rPr lang="nb-NO"/>
            </a:br>
            <a:r>
              <a:rPr lang="nb-NO" err="1"/>
              <a:t>DigiBarnevern</a:t>
            </a:r>
            <a:endParaRPr lang="nb-NO" sz="2800"/>
          </a:p>
        </p:txBody>
      </p:sp>
      <p:sp>
        <p:nvSpPr>
          <p:cNvPr id="3" name="Tittel 2">
            <a:extLst>
              <a:ext uri="{FF2B5EF4-FFF2-40B4-BE49-F238E27FC236}">
                <a16:creationId xmlns:a16="http://schemas.microsoft.com/office/drawing/2014/main" id="{026A0A0E-2D61-434B-8C61-7155FB5CDAE3}"/>
              </a:ext>
            </a:extLst>
          </p:cNvPr>
          <p:cNvSpPr>
            <a:spLocks noGrp="1"/>
          </p:cNvSpPr>
          <p:nvPr>
            <p:ph type="title"/>
          </p:nvPr>
        </p:nvSpPr>
        <p:spPr/>
        <p:txBody>
          <a:bodyPr>
            <a:normAutofit/>
          </a:bodyPr>
          <a:lstStyle/>
          <a:p>
            <a:r>
              <a:rPr lang="nb-NO"/>
              <a:t>I mange saker dokumenteres </a:t>
            </a:r>
            <a:br>
              <a:rPr lang="nb-NO"/>
            </a:br>
            <a:r>
              <a:rPr lang="nb-NO"/>
              <a:t>ikke barnevernsfaglige vurderinger </a:t>
            </a:r>
            <a:br>
              <a:rPr lang="nb-NO" b="0"/>
            </a:br>
            <a:r>
              <a:rPr lang="nb-NO" b="0"/>
              <a:t>som foretas i undersøkelsesarbeid </a:t>
            </a:r>
            <a:br>
              <a:rPr lang="nb-NO" b="0"/>
            </a:br>
            <a:r>
              <a:rPr lang="nb-NO" b="0"/>
              <a:t>og i beslutninger.</a:t>
            </a:r>
          </a:p>
        </p:txBody>
      </p:sp>
    </p:spTree>
    <p:extLst>
      <p:ext uri="{BB962C8B-B14F-4D97-AF65-F5344CB8AC3E}">
        <p14:creationId xmlns:p14="http://schemas.microsoft.com/office/powerpoint/2010/main" val="266987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60E55-2568-3E27-6057-E97D6AAC49F8}"/>
              </a:ext>
            </a:extLst>
          </p:cNvPr>
          <p:cNvSpPr>
            <a:spLocks noGrp="1"/>
          </p:cNvSpPr>
          <p:nvPr>
            <p:ph type="title"/>
          </p:nvPr>
        </p:nvSpPr>
        <p:spPr/>
        <p:txBody>
          <a:bodyPr/>
          <a:lstStyle/>
          <a:p>
            <a:r>
              <a:rPr lang="nb-NO"/>
              <a:t>Hvordan løser </a:t>
            </a:r>
            <a:r>
              <a:rPr lang="nb-NO" err="1"/>
              <a:t>Bufdirs</a:t>
            </a:r>
            <a:r>
              <a:rPr lang="nb-NO"/>
              <a:t> leveranser  utfordringene?</a:t>
            </a:r>
          </a:p>
        </p:txBody>
      </p:sp>
    </p:spTree>
    <p:extLst>
      <p:ext uri="{BB962C8B-B14F-4D97-AF65-F5344CB8AC3E}">
        <p14:creationId xmlns:p14="http://schemas.microsoft.com/office/powerpoint/2010/main" val="192465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DE185A-43E6-5049-887E-255947EE4CC0}"/>
              </a:ext>
            </a:extLst>
          </p:cNvPr>
          <p:cNvSpPr>
            <a:spLocks noGrp="1"/>
          </p:cNvSpPr>
          <p:nvPr>
            <p:ph idx="1"/>
          </p:nvPr>
        </p:nvSpPr>
        <p:spPr>
          <a:xfrm>
            <a:off x="864109" y="1995055"/>
            <a:ext cx="5105684" cy="3719614"/>
          </a:xfrm>
        </p:spPr>
        <p:txBody>
          <a:bodyPr vert="horz" lIns="0" tIns="0" rIns="0" bIns="0" rtlCol="0" anchor="t">
            <a:normAutofit fontScale="92500" lnSpcReduction="10000"/>
          </a:bodyPr>
          <a:lstStyle/>
          <a:p>
            <a:pPr marL="0" indent="0">
              <a:buNone/>
            </a:pPr>
            <a:r>
              <a:rPr lang="nb-NO" sz="2000" b="1"/>
              <a:t>Nasjonal portal for bekymringsmelding </a:t>
            </a:r>
          </a:p>
          <a:p>
            <a:pPr marL="233680" indent="-233680">
              <a:buFont typeface="Arial" panose="020B0604020202020204" pitchFamily="34" charset="0"/>
              <a:buChar char="•"/>
            </a:pPr>
            <a:r>
              <a:rPr lang="nb-NO" sz="2000"/>
              <a:t>Lansert i 2020 – og om lag 2/3 av kommunene har tatt den i bruk.</a:t>
            </a:r>
            <a:endParaRPr lang="nb-NO" sz="2000">
              <a:cs typeface="Calibri" panose="020F0502020204030204"/>
            </a:endParaRPr>
          </a:p>
          <a:p>
            <a:pPr marL="233680" indent="-233680">
              <a:buFont typeface="Arial" panose="020B0604020202020204" pitchFamily="34" charset="0"/>
              <a:buChar char="•"/>
            </a:pPr>
            <a:r>
              <a:rPr lang="nb-NO" sz="2000"/>
              <a:t>Bekymringsmeldingene sendes sikkert og raskt til barnevernet.</a:t>
            </a:r>
            <a:endParaRPr lang="nb-NO" sz="2000">
              <a:cs typeface="Calibri" panose="020F0502020204030204"/>
            </a:endParaRPr>
          </a:p>
          <a:p>
            <a:pPr marL="233680" indent="-233680">
              <a:buFont typeface="Arial" panose="020B0604020202020204" pitchFamily="34" charset="0"/>
              <a:buChar char="•"/>
            </a:pPr>
            <a:r>
              <a:rPr lang="nb-NO" sz="2000"/>
              <a:t>Mulig for andre instanser å sende melding direkte fra sitt system.</a:t>
            </a:r>
            <a:endParaRPr lang="nb-NO" sz="2000">
              <a:cs typeface="Calibri"/>
            </a:endParaRPr>
          </a:p>
          <a:p>
            <a:pPr marL="233680" indent="-233680">
              <a:buFont typeface="Arial" panose="020B0604020202020204" pitchFamily="34" charset="0"/>
              <a:buChar char="•"/>
            </a:pPr>
            <a:r>
              <a:rPr lang="nb-NO" sz="2000">
                <a:cs typeface="Calibri"/>
              </a:rPr>
              <a:t>Bidrar til at meldinger er mer konkrete på hva bekymringen handler om.</a:t>
            </a:r>
          </a:p>
          <a:p>
            <a:pPr marL="0" indent="0">
              <a:buNone/>
            </a:pPr>
            <a:r>
              <a:rPr lang="nb-NO" sz="2000" b="1">
                <a:cs typeface="Calibri"/>
              </a:rPr>
              <a:t>Fortsatt ikke tatt løsningen i bruk? Ta kontakt med KS på e-post: </a:t>
            </a:r>
            <a:r>
              <a:rPr lang="nb-NO" sz="2000" b="1" err="1">
                <a:cs typeface="Calibri"/>
              </a:rPr>
              <a:t>fiks@ks.no</a:t>
            </a:r>
            <a:endParaRPr lang="nb-NO" sz="2000">
              <a:cs typeface="Calibri"/>
            </a:endParaRPr>
          </a:p>
          <a:p>
            <a:pPr marL="0" indent="0">
              <a:buNone/>
            </a:pPr>
            <a:endParaRPr lang="nb-NO" sz="2000">
              <a:highlight>
                <a:srgbClr val="FFFF00"/>
              </a:highlight>
              <a:cs typeface="Calibri"/>
            </a:endParaRPr>
          </a:p>
        </p:txBody>
      </p:sp>
      <p:sp>
        <p:nvSpPr>
          <p:cNvPr id="8" name="Tittel 2">
            <a:extLst>
              <a:ext uri="{FF2B5EF4-FFF2-40B4-BE49-F238E27FC236}">
                <a16:creationId xmlns:a16="http://schemas.microsoft.com/office/drawing/2014/main" id="{ABB77E52-CB2E-414A-A4E2-21CA2C02C09C}"/>
              </a:ext>
            </a:extLst>
          </p:cNvPr>
          <p:cNvSpPr>
            <a:spLocks noGrp="1"/>
          </p:cNvSpPr>
          <p:nvPr>
            <p:ph type="title"/>
          </p:nvPr>
        </p:nvSpPr>
        <p:spPr>
          <a:xfrm>
            <a:off x="864109" y="569531"/>
            <a:ext cx="4979479" cy="1052596"/>
          </a:xfrm>
        </p:spPr>
        <p:txBody>
          <a:bodyPr/>
          <a:lstStyle/>
          <a:p>
            <a:r>
              <a:rPr lang="nb-NO">
                <a:cs typeface="Calibri"/>
              </a:rPr>
              <a:t>Nasjonal portal for bekymringsmelding</a:t>
            </a:r>
          </a:p>
        </p:txBody>
      </p:sp>
    </p:spTree>
    <p:extLst>
      <p:ext uri="{BB962C8B-B14F-4D97-AF65-F5344CB8AC3E}">
        <p14:creationId xmlns:p14="http://schemas.microsoft.com/office/powerpoint/2010/main" val="275098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81A52BF-0E14-CB45-AED6-5B367282C173}"/>
              </a:ext>
            </a:extLst>
          </p:cNvPr>
          <p:cNvSpPr>
            <a:spLocks noGrp="1"/>
          </p:cNvSpPr>
          <p:nvPr>
            <p:ph type="title"/>
          </p:nvPr>
        </p:nvSpPr>
        <p:spPr>
          <a:xfrm>
            <a:off x="864109" y="569531"/>
            <a:ext cx="4979479" cy="1052596"/>
          </a:xfrm>
        </p:spPr>
        <p:txBody>
          <a:bodyPr/>
          <a:lstStyle/>
          <a:p>
            <a:r>
              <a:rPr lang="nb-NO"/>
              <a:t>Barnevernsfaglig kvalitetssystem</a:t>
            </a:r>
            <a:endParaRPr lang="nb-NO">
              <a:cs typeface="Calibri"/>
            </a:endParaRPr>
          </a:p>
        </p:txBody>
      </p:sp>
      <p:sp>
        <p:nvSpPr>
          <p:cNvPr id="6" name="Plassholder for innhold 5">
            <a:extLst>
              <a:ext uri="{FF2B5EF4-FFF2-40B4-BE49-F238E27FC236}">
                <a16:creationId xmlns:a16="http://schemas.microsoft.com/office/drawing/2014/main" id="{94C3FA0C-4B7A-F944-AB63-DE3FC26FE8E3}"/>
              </a:ext>
            </a:extLst>
          </p:cNvPr>
          <p:cNvSpPr>
            <a:spLocks noGrp="1"/>
          </p:cNvSpPr>
          <p:nvPr>
            <p:ph idx="1"/>
          </p:nvPr>
        </p:nvSpPr>
        <p:spPr>
          <a:xfrm>
            <a:off x="864109" y="1966452"/>
            <a:ext cx="4979479" cy="3795719"/>
          </a:xfrm>
        </p:spPr>
        <p:txBody>
          <a:bodyPr vert="horz" lIns="0" tIns="0" rIns="0" bIns="0" rtlCol="0" anchor="t">
            <a:normAutofit lnSpcReduction="10000"/>
          </a:bodyPr>
          <a:lstStyle/>
          <a:p>
            <a:pPr marL="0" indent="0">
              <a:buClr>
                <a:srgbClr val="000000"/>
              </a:buClr>
              <a:buNone/>
            </a:pPr>
            <a:r>
              <a:rPr lang="nb-NO" sz="2200" b="1">
                <a:cs typeface="Calibri"/>
              </a:rPr>
              <a:t>Barnevernsfaglig kvalitetssystem (BFK) </a:t>
            </a:r>
            <a:r>
              <a:rPr lang="nb-NO" sz="2200">
                <a:cs typeface="Calibri"/>
              </a:rPr>
              <a:t>gir</a:t>
            </a:r>
            <a:r>
              <a:rPr lang="nb-NO" sz="2200" b="1">
                <a:cs typeface="Calibri"/>
              </a:rPr>
              <a:t> </a:t>
            </a:r>
            <a:br>
              <a:rPr lang="nb-NO" sz="2200" b="1">
                <a:cs typeface="Calibri"/>
              </a:rPr>
            </a:br>
            <a:r>
              <a:rPr lang="nb-NO" sz="2200">
                <a:cs typeface="Calibri"/>
              </a:rPr>
              <a:t>støtte til blant annet</a:t>
            </a:r>
            <a:endParaRPr lang="nb-NO">
              <a:cs typeface="Calibri"/>
            </a:endParaRPr>
          </a:p>
          <a:p>
            <a:pPr marL="467995" lvl="1" indent="-233680">
              <a:buClr>
                <a:srgbClr val="000000"/>
              </a:buClr>
            </a:pPr>
            <a:r>
              <a:rPr lang="nb-NO" sz="2200">
                <a:cs typeface="Calibri"/>
              </a:rPr>
              <a:t>juridisk og kunnskapsbasert forankring </a:t>
            </a:r>
            <a:endParaRPr lang="nb-NO">
              <a:cs typeface="Calibri"/>
            </a:endParaRPr>
          </a:p>
          <a:p>
            <a:pPr marL="467995" lvl="1" indent="-233680">
              <a:buClr>
                <a:srgbClr val="000000"/>
              </a:buClr>
            </a:pPr>
            <a:r>
              <a:rPr lang="nb-NO" sz="2200">
                <a:ea typeface="+mn-lt"/>
                <a:cs typeface="+mn-lt"/>
              </a:rPr>
              <a:t>bruk av kunnskapsmodellen "Barnets behov i sentrum"</a:t>
            </a:r>
            <a:endParaRPr lang="nb-NO" sz="2200">
              <a:cs typeface="Calibri"/>
            </a:endParaRPr>
          </a:p>
          <a:p>
            <a:pPr marL="467995" lvl="1" indent="-233680">
              <a:buClr>
                <a:srgbClr val="000000"/>
              </a:buClr>
            </a:pPr>
            <a:r>
              <a:rPr lang="nb-NO" sz="2200">
                <a:cs typeface="Calibri"/>
              </a:rPr>
              <a:t>oppmerksomhet rettet mot barnets behov og barnets beste</a:t>
            </a:r>
          </a:p>
          <a:p>
            <a:pPr marL="467995" lvl="1" indent="-233680">
              <a:buClr>
                <a:srgbClr val="000000"/>
              </a:buClr>
            </a:pPr>
            <a:r>
              <a:rPr lang="nb-NO" sz="2200">
                <a:cs typeface="Calibri"/>
              </a:rPr>
              <a:t>samarbeid, medvirkning og dialog</a:t>
            </a:r>
            <a:endParaRPr lang="nb-NO"/>
          </a:p>
          <a:p>
            <a:pPr marL="467995" lvl="1" indent="-233680">
              <a:buClr>
                <a:srgbClr val="000000"/>
              </a:buClr>
            </a:pPr>
            <a:r>
              <a:rPr lang="nb-NO" sz="2200">
                <a:cs typeface="Calibri"/>
              </a:rPr>
              <a:t>planlegging, vurderinger og gjennomføring av undersøkelser og tiltak</a:t>
            </a:r>
          </a:p>
          <a:p>
            <a:pPr marL="467995" lvl="1" indent="-233680">
              <a:buClr>
                <a:srgbClr val="000000"/>
              </a:buClr>
            </a:pPr>
            <a:r>
              <a:rPr lang="nb-NO" sz="2200">
                <a:cs typeface="Calibri"/>
              </a:rPr>
              <a:t>forsvarlig dokumentasjon</a:t>
            </a:r>
          </a:p>
          <a:p>
            <a:pPr marL="234315" lvl="1" indent="0">
              <a:buClr>
                <a:srgbClr val="000000"/>
              </a:buClr>
              <a:buNone/>
            </a:pPr>
            <a:endParaRPr lang="nb-NO" sz="2200">
              <a:cs typeface="Calibri"/>
            </a:endParaRPr>
          </a:p>
          <a:p>
            <a:pPr marL="233680" indent="-233680"/>
            <a:endParaRPr lang="nb-NO">
              <a:cs typeface="Calibri"/>
            </a:endParaRPr>
          </a:p>
        </p:txBody>
      </p:sp>
    </p:spTree>
    <p:extLst>
      <p:ext uri="{BB962C8B-B14F-4D97-AF65-F5344CB8AC3E}">
        <p14:creationId xmlns:p14="http://schemas.microsoft.com/office/powerpoint/2010/main" val="421923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C8282A5C-66ED-B63C-61F5-F8FB3737D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09" y="1565443"/>
            <a:ext cx="9541466" cy="4723025"/>
          </a:xfrm>
          <a:prstGeom prst="rect">
            <a:avLst/>
          </a:prstGeom>
          <a:noFill/>
        </p:spPr>
      </p:pic>
      <p:sp>
        <p:nvSpPr>
          <p:cNvPr id="25" name="Title 2">
            <a:extLst>
              <a:ext uri="{FF2B5EF4-FFF2-40B4-BE49-F238E27FC236}">
                <a16:creationId xmlns:a16="http://schemas.microsoft.com/office/drawing/2014/main" id="{44EB6F26-CACD-58A6-1269-1B1EB5EBE16F}"/>
              </a:ext>
            </a:extLst>
          </p:cNvPr>
          <p:cNvSpPr>
            <a:spLocks noGrp="1"/>
          </p:cNvSpPr>
          <p:nvPr>
            <p:ph type="title"/>
          </p:nvPr>
        </p:nvSpPr>
        <p:spPr>
          <a:xfrm>
            <a:off x="1086178" y="0"/>
            <a:ext cx="9285002" cy="1230241"/>
          </a:xfrm>
        </p:spPr>
        <p:txBody>
          <a:bodyPr>
            <a:normAutofit/>
          </a:bodyPr>
          <a:lstStyle/>
          <a:p>
            <a:r>
              <a:rPr lang="en-US" err="1"/>
              <a:t>Barnevernsfaglig</a:t>
            </a:r>
            <a:r>
              <a:rPr lang="en-US"/>
              <a:t> </a:t>
            </a:r>
            <a:r>
              <a:rPr lang="en-US" err="1"/>
              <a:t>kvalitetssystems</a:t>
            </a:r>
            <a:r>
              <a:rPr lang="en-US"/>
              <a:t> </a:t>
            </a:r>
            <a:r>
              <a:rPr lang="en-US" err="1"/>
              <a:t>innhold</a:t>
            </a:r>
            <a:r>
              <a:rPr lang="en-US"/>
              <a:t> </a:t>
            </a:r>
            <a:br>
              <a:rPr lang="en-US"/>
            </a:br>
            <a:r>
              <a:rPr lang="en-US"/>
              <a:t>- </a:t>
            </a:r>
            <a:r>
              <a:rPr lang="en-US" err="1"/>
              <a:t>også</a:t>
            </a:r>
            <a:r>
              <a:rPr lang="en-US"/>
              <a:t> </a:t>
            </a:r>
            <a:r>
              <a:rPr lang="en-US" err="1"/>
              <a:t>utenfor</a:t>
            </a:r>
            <a:r>
              <a:rPr lang="en-US"/>
              <a:t> </a:t>
            </a:r>
            <a:r>
              <a:rPr lang="en-US" err="1"/>
              <a:t>fagsystemene</a:t>
            </a:r>
            <a:r>
              <a:rPr lang="en-US"/>
              <a:t> </a:t>
            </a:r>
          </a:p>
        </p:txBody>
      </p:sp>
    </p:spTree>
    <p:extLst>
      <p:ext uri="{BB962C8B-B14F-4D97-AF65-F5344CB8AC3E}">
        <p14:creationId xmlns:p14="http://schemas.microsoft.com/office/powerpoint/2010/main" val="2804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DE185A-43E6-5049-887E-255947EE4CC0}"/>
              </a:ext>
            </a:extLst>
          </p:cNvPr>
          <p:cNvSpPr>
            <a:spLocks noGrp="1"/>
          </p:cNvSpPr>
          <p:nvPr>
            <p:ph idx="1"/>
          </p:nvPr>
        </p:nvSpPr>
        <p:spPr>
          <a:xfrm>
            <a:off x="864109" y="1966452"/>
            <a:ext cx="5231891" cy="3795719"/>
          </a:xfrm>
        </p:spPr>
        <p:txBody>
          <a:bodyPr vert="horz" lIns="0" tIns="0" rIns="0" bIns="0" rtlCol="0" anchor="t">
            <a:normAutofit fontScale="92500" lnSpcReduction="20000"/>
          </a:bodyPr>
          <a:lstStyle/>
          <a:p>
            <a:pPr marL="0" indent="0">
              <a:buNone/>
            </a:pPr>
            <a:r>
              <a:rPr lang="nb-NO"/>
              <a:t>Innrapporteringsløsningen til  </a:t>
            </a:r>
            <a:r>
              <a:rPr lang="nb-NO" b="1"/>
              <a:t>Nasjonalt barnevernsregister </a:t>
            </a:r>
            <a:r>
              <a:rPr lang="nb-NO"/>
              <a:t>forenkler og effektiviser innrapporteringen gjennom</a:t>
            </a:r>
          </a:p>
          <a:p>
            <a:pPr marL="233680" indent="-233680">
              <a:buFont typeface="Arial" panose="020B0604020202020204" pitchFamily="34" charset="0"/>
              <a:buChar char="•"/>
            </a:pPr>
            <a:r>
              <a:rPr lang="nb-NO"/>
              <a:t>automatisk innrapportering via nye fagsystemer</a:t>
            </a:r>
            <a:endParaRPr lang="nb-NO">
              <a:cs typeface="Calibri"/>
            </a:endParaRPr>
          </a:p>
          <a:p>
            <a:pPr marL="233680" indent="-233680">
              <a:buFont typeface="Arial" panose="020B0604020202020204" pitchFamily="34" charset="0"/>
              <a:buChar char="•"/>
            </a:pPr>
            <a:r>
              <a:rPr lang="nb-NO"/>
              <a:t>sikrere og raskere oppdatert kunnskapsgrunnlag </a:t>
            </a:r>
            <a:endParaRPr lang="nb-NO">
              <a:cs typeface="Calibri"/>
            </a:endParaRPr>
          </a:p>
          <a:p>
            <a:pPr marL="0" indent="0">
              <a:buNone/>
            </a:pPr>
            <a:r>
              <a:rPr lang="nb-NO" b="1"/>
              <a:t>Begrepskatalog </a:t>
            </a:r>
            <a:r>
              <a:rPr lang="nb-NO"/>
              <a:t>forbedrer kommunikasjonen gjennom  </a:t>
            </a:r>
            <a:endParaRPr lang="nb-NO">
              <a:cs typeface="Calibri"/>
            </a:endParaRPr>
          </a:p>
          <a:p>
            <a:pPr marL="233680" indent="-233680">
              <a:buFont typeface="Arial" panose="020B0604020202020204" pitchFamily="34" charset="0"/>
              <a:buChar char="•"/>
            </a:pPr>
            <a:r>
              <a:rPr lang="nb-NO"/>
              <a:t>entydige, offisielle definisjoner av begreper som benyttes i barnevernet</a:t>
            </a:r>
            <a:endParaRPr lang="nb-NO">
              <a:cs typeface="Calibri" panose="020F0502020204030204"/>
            </a:endParaRPr>
          </a:p>
        </p:txBody>
      </p:sp>
      <p:sp>
        <p:nvSpPr>
          <p:cNvPr id="8" name="Tittel 2">
            <a:extLst>
              <a:ext uri="{FF2B5EF4-FFF2-40B4-BE49-F238E27FC236}">
                <a16:creationId xmlns:a16="http://schemas.microsoft.com/office/drawing/2014/main" id="{ABB77E52-CB2E-414A-A4E2-21CA2C02C09C}"/>
              </a:ext>
            </a:extLst>
          </p:cNvPr>
          <p:cNvSpPr>
            <a:spLocks noGrp="1"/>
          </p:cNvSpPr>
          <p:nvPr>
            <p:ph type="title"/>
          </p:nvPr>
        </p:nvSpPr>
        <p:spPr>
          <a:xfrm>
            <a:off x="864109" y="569531"/>
            <a:ext cx="5231891" cy="1052596"/>
          </a:xfrm>
        </p:spPr>
        <p:txBody>
          <a:bodyPr>
            <a:normAutofit fontScale="90000"/>
          </a:bodyPr>
          <a:lstStyle/>
          <a:p>
            <a:r>
              <a:rPr lang="nb-NO">
                <a:cs typeface="Calibri"/>
              </a:rPr>
              <a:t>Nasjonalt barnevernsregister og begrepskatalog</a:t>
            </a:r>
          </a:p>
        </p:txBody>
      </p:sp>
    </p:spTree>
    <p:extLst>
      <p:ext uri="{BB962C8B-B14F-4D97-AF65-F5344CB8AC3E}">
        <p14:creationId xmlns:p14="http://schemas.microsoft.com/office/powerpoint/2010/main" val="15428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8C2C2F-E462-465A-A253-360969C0B888}"/>
              </a:ext>
            </a:extLst>
          </p:cNvPr>
          <p:cNvSpPr>
            <a:spLocks noGrp="1"/>
          </p:cNvSpPr>
          <p:nvPr>
            <p:ph type="title"/>
          </p:nvPr>
        </p:nvSpPr>
        <p:spPr/>
        <p:txBody>
          <a:bodyPr/>
          <a:lstStyle/>
          <a:p>
            <a:r>
              <a:rPr lang="nb-NO" err="1"/>
              <a:t>DigiBarneverns</a:t>
            </a:r>
            <a:r>
              <a:rPr lang="nb-NO"/>
              <a:t> leveranser - </a:t>
            </a:r>
            <a:br>
              <a:rPr lang="nb-NO"/>
            </a:br>
            <a:r>
              <a:rPr lang="nb-NO"/>
              <a:t>hva handler de om?</a:t>
            </a:r>
          </a:p>
        </p:txBody>
      </p:sp>
    </p:spTree>
    <p:extLst>
      <p:ext uri="{BB962C8B-B14F-4D97-AF65-F5344CB8AC3E}">
        <p14:creationId xmlns:p14="http://schemas.microsoft.com/office/powerpoint/2010/main" val="55402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DE185A-43E6-5049-887E-255947EE4CC0}"/>
              </a:ext>
            </a:extLst>
          </p:cNvPr>
          <p:cNvSpPr>
            <a:spLocks noGrp="1"/>
          </p:cNvSpPr>
          <p:nvPr>
            <p:ph idx="1"/>
          </p:nvPr>
        </p:nvSpPr>
        <p:spPr>
          <a:xfrm>
            <a:off x="864109" y="1966452"/>
            <a:ext cx="5231891" cy="4114859"/>
          </a:xfrm>
        </p:spPr>
        <p:txBody>
          <a:bodyPr vert="horz" lIns="0" tIns="0" rIns="0" bIns="0" rtlCol="0" anchor="t">
            <a:noAutofit/>
          </a:bodyPr>
          <a:lstStyle/>
          <a:p>
            <a:pPr marL="0" indent="0">
              <a:buClr>
                <a:srgbClr val="000000"/>
              </a:buClr>
              <a:buNone/>
            </a:pPr>
            <a:r>
              <a:rPr lang="nb-NO" sz="2200" b="1">
                <a:cs typeface="Calibri"/>
              </a:rPr>
              <a:t>Barnevernsfaglig kvalitetssystem </a:t>
            </a:r>
          </a:p>
          <a:p>
            <a:pPr marL="467995" lvl="1" indent="-233680">
              <a:buClr>
                <a:srgbClr val="000000"/>
              </a:buClr>
            </a:pPr>
            <a:r>
              <a:rPr lang="nb-NO" sz="2200">
                <a:cs typeface="Calibri"/>
              </a:rPr>
              <a:t>støtte og veiledning til samarbeid</a:t>
            </a:r>
          </a:p>
          <a:p>
            <a:pPr marL="467995" lvl="1" indent="-233680">
              <a:buClr>
                <a:srgbClr val="000000"/>
              </a:buClr>
            </a:pPr>
            <a:r>
              <a:rPr lang="nb-NO" sz="2200">
                <a:cs typeface="Calibri"/>
              </a:rPr>
              <a:t>felles språk for å forstå barnet via kunnskapsmodellen «Barnets behov i sentrum»</a:t>
            </a:r>
          </a:p>
          <a:p>
            <a:pPr marL="467995" lvl="1" indent="-233680">
              <a:buClr>
                <a:srgbClr val="000000"/>
              </a:buClr>
            </a:pPr>
            <a:r>
              <a:rPr lang="nb-NO" sz="2200">
                <a:cs typeface="Calibri"/>
              </a:rPr>
              <a:t>formålsbasert innhenting av informasjon</a:t>
            </a:r>
          </a:p>
          <a:p>
            <a:pPr marL="0" indent="0">
              <a:buClr>
                <a:srgbClr val="000000"/>
              </a:buClr>
              <a:buNone/>
            </a:pPr>
            <a:r>
              <a:rPr lang="nb-NO" sz="2200" b="1">
                <a:cs typeface="Calibri"/>
              </a:rPr>
              <a:t>Nasjonal portal for bekymringsmelding </a:t>
            </a:r>
          </a:p>
          <a:p>
            <a:pPr marL="467995" lvl="1" indent="-233680">
              <a:buClr>
                <a:srgbClr val="000000"/>
              </a:buClr>
            </a:pPr>
            <a:r>
              <a:rPr lang="nb-NO" sz="2200">
                <a:cs typeface="Calibri"/>
              </a:rPr>
              <a:t>melding direkte fra samarbeidspartenes fagsystem</a:t>
            </a:r>
          </a:p>
          <a:p>
            <a:pPr marL="0" indent="0">
              <a:buClr>
                <a:srgbClr val="000000"/>
              </a:buClr>
              <a:buNone/>
            </a:pPr>
            <a:r>
              <a:rPr lang="nb-NO" sz="2200" b="1">
                <a:cs typeface="Calibri"/>
              </a:rPr>
              <a:t>Nye fagsystemer</a:t>
            </a:r>
          </a:p>
          <a:p>
            <a:pPr marL="467995" lvl="1" indent="-233680">
              <a:buClr>
                <a:srgbClr val="000000"/>
              </a:buClr>
            </a:pPr>
            <a:r>
              <a:rPr lang="nb-NO" sz="2200">
                <a:cs typeface="Calibri"/>
              </a:rPr>
              <a:t>støtter sikker digital kommunikasjon</a:t>
            </a:r>
          </a:p>
          <a:p>
            <a:pPr marL="233680" lvl="1" indent="0">
              <a:buClr>
                <a:srgbClr val="000000"/>
              </a:buClr>
              <a:buNone/>
            </a:pPr>
            <a:endParaRPr lang="nb-NO" sz="2200">
              <a:cs typeface="Calibri"/>
            </a:endParaRPr>
          </a:p>
          <a:p>
            <a:pPr marL="0" indent="0">
              <a:buClr>
                <a:srgbClr val="000000"/>
              </a:buClr>
              <a:buNone/>
            </a:pPr>
            <a:endParaRPr lang="nb-NO" sz="2200">
              <a:cs typeface="Calibri"/>
            </a:endParaRPr>
          </a:p>
          <a:p>
            <a:pPr marL="233680" indent="-233680"/>
            <a:endParaRPr lang="nb-NO" sz="2200">
              <a:cs typeface="Calibri"/>
            </a:endParaRPr>
          </a:p>
        </p:txBody>
      </p:sp>
      <p:sp>
        <p:nvSpPr>
          <p:cNvPr id="7" name="Tittel 2">
            <a:extLst>
              <a:ext uri="{FF2B5EF4-FFF2-40B4-BE49-F238E27FC236}">
                <a16:creationId xmlns:a16="http://schemas.microsoft.com/office/drawing/2014/main" id="{FEF4F027-B9FF-3943-ACBD-9F8F318ADF31}"/>
              </a:ext>
            </a:extLst>
          </p:cNvPr>
          <p:cNvSpPr>
            <a:spLocks noGrp="1"/>
          </p:cNvSpPr>
          <p:nvPr>
            <p:ph type="title"/>
          </p:nvPr>
        </p:nvSpPr>
        <p:spPr>
          <a:xfrm>
            <a:off x="864109" y="569531"/>
            <a:ext cx="4979479" cy="1052596"/>
          </a:xfrm>
        </p:spPr>
        <p:txBody>
          <a:bodyPr>
            <a:normAutofit/>
          </a:bodyPr>
          <a:lstStyle/>
          <a:p>
            <a:r>
              <a:rPr lang="nb-NO" sz="3200">
                <a:cs typeface="Calibri"/>
              </a:rPr>
              <a:t>Bedre dialog mellom </a:t>
            </a:r>
            <a:br>
              <a:rPr lang="nb-NO" sz="3200">
                <a:cs typeface="Calibri"/>
              </a:rPr>
            </a:br>
            <a:r>
              <a:rPr lang="nb-NO" sz="3200">
                <a:cs typeface="Calibri"/>
              </a:rPr>
              <a:t>samarbeidspartnere</a:t>
            </a:r>
          </a:p>
        </p:txBody>
      </p:sp>
    </p:spTree>
    <p:extLst>
      <p:ext uri="{BB962C8B-B14F-4D97-AF65-F5344CB8AC3E}">
        <p14:creationId xmlns:p14="http://schemas.microsoft.com/office/powerpoint/2010/main" val="64117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DE185A-43E6-5049-887E-255947EE4CC0}"/>
              </a:ext>
            </a:extLst>
          </p:cNvPr>
          <p:cNvSpPr>
            <a:spLocks noGrp="1"/>
          </p:cNvSpPr>
          <p:nvPr>
            <p:ph idx="1"/>
          </p:nvPr>
        </p:nvSpPr>
        <p:spPr>
          <a:xfrm>
            <a:off x="864109" y="1966452"/>
            <a:ext cx="5231891" cy="4322017"/>
          </a:xfrm>
        </p:spPr>
        <p:txBody>
          <a:bodyPr vert="horz" lIns="0" tIns="0" rIns="0" bIns="0" rtlCol="0" anchor="t">
            <a:noAutofit/>
          </a:bodyPr>
          <a:lstStyle/>
          <a:p>
            <a:pPr marL="0" indent="0">
              <a:buNone/>
            </a:pPr>
            <a:r>
              <a:rPr lang="nb-NO" sz="2200" b="1"/>
              <a:t>Barnevernsfaglig kvalitetssystem </a:t>
            </a:r>
            <a:r>
              <a:rPr lang="nb-NO" sz="2200"/>
              <a:t>gir støtte til </a:t>
            </a:r>
          </a:p>
          <a:p>
            <a:pPr marL="233680" indent="-233680">
              <a:buFont typeface="Arial" panose="020B0604020202020204" pitchFamily="34" charset="0"/>
              <a:buChar char="•"/>
            </a:pPr>
            <a:r>
              <a:rPr lang="nb-NO" sz="2200"/>
              <a:t>samarbeid og dialog </a:t>
            </a:r>
          </a:p>
          <a:p>
            <a:pPr marL="233680" indent="-233680">
              <a:buFont typeface="Arial" panose="020B0604020202020204" pitchFamily="34" charset="0"/>
              <a:buChar char="•"/>
            </a:pPr>
            <a:r>
              <a:rPr lang="nb-NO" sz="2200"/>
              <a:t>gjennomføring og dokumentasjon av analyse og vurderinger</a:t>
            </a:r>
            <a:endParaRPr lang="nb-NO" sz="2200">
              <a:cs typeface="Calibri"/>
            </a:endParaRPr>
          </a:p>
          <a:p>
            <a:pPr marL="233680" indent="-233680">
              <a:buFont typeface="Arial" panose="020B0604020202020204" pitchFamily="34" charset="0"/>
              <a:buChar char="•"/>
            </a:pPr>
            <a:r>
              <a:rPr lang="nb-NO" sz="2200"/>
              <a:t>tydeligere beslutningsgrunnlag </a:t>
            </a:r>
            <a:endParaRPr lang="nb-NO" sz="2200">
              <a:cs typeface="Calibri"/>
            </a:endParaRPr>
          </a:p>
          <a:p>
            <a:pPr marL="0" indent="0">
              <a:buNone/>
            </a:pPr>
            <a:r>
              <a:rPr lang="nb-NO" sz="2200"/>
              <a:t>Dermed:</a:t>
            </a:r>
          </a:p>
          <a:p>
            <a:pPr marL="233680" indent="-233680">
              <a:buFont typeface="Arial" panose="020B0604020202020204" pitchFamily="34" charset="0"/>
              <a:buChar char="•"/>
            </a:pPr>
            <a:r>
              <a:rPr lang="nb-NO" sz="2200"/>
              <a:t>bedre informasjon til barn og foreldre</a:t>
            </a:r>
            <a:endParaRPr lang="nb-NO" sz="2200">
              <a:cs typeface="Calibri"/>
            </a:endParaRPr>
          </a:p>
          <a:p>
            <a:pPr marL="233680" indent="-233680">
              <a:buFont typeface="Arial" panose="020B0604020202020204" pitchFamily="34" charset="0"/>
              <a:buChar char="•"/>
            </a:pPr>
            <a:r>
              <a:rPr lang="nb-NO" sz="2200"/>
              <a:t>tydelig sammenheng</a:t>
            </a:r>
            <a:r>
              <a:rPr lang="nb-NO" sz="2200" b="1"/>
              <a:t> </a:t>
            </a:r>
            <a:r>
              <a:rPr lang="nb-NO" sz="2200"/>
              <a:t>mellom fasene og prosessene i barnevernssaken </a:t>
            </a:r>
            <a:endParaRPr lang="nb-NO" sz="2200" b="1">
              <a:cs typeface="Calibri" panose="020F0502020204030204"/>
            </a:endParaRPr>
          </a:p>
          <a:p>
            <a:pPr marL="233680" indent="-233680"/>
            <a:endParaRPr lang="nb-NO" sz="2200">
              <a:cs typeface="Calibri" panose="020F0502020204030204"/>
            </a:endParaRPr>
          </a:p>
        </p:txBody>
      </p:sp>
      <p:sp>
        <p:nvSpPr>
          <p:cNvPr id="6" name="Tittel 2">
            <a:extLst>
              <a:ext uri="{FF2B5EF4-FFF2-40B4-BE49-F238E27FC236}">
                <a16:creationId xmlns:a16="http://schemas.microsoft.com/office/drawing/2014/main" id="{0086E0EB-AB85-EE47-B650-B88A6B2C4849}"/>
              </a:ext>
            </a:extLst>
          </p:cNvPr>
          <p:cNvSpPr>
            <a:spLocks noGrp="1"/>
          </p:cNvSpPr>
          <p:nvPr>
            <p:ph type="title"/>
          </p:nvPr>
        </p:nvSpPr>
        <p:spPr>
          <a:xfrm>
            <a:off x="864109" y="569531"/>
            <a:ext cx="5536691" cy="1052596"/>
          </a:xfrm>
        </p:spPr>
        <p:txBody>
          <a:bodyPr>
            <a:normAutofit/>
          </a:bodyPr>
          <a:lstStyle/>
          <a:p>
            <a:r>
              <a:rPr lang="nb-NO" sz="3200">
                <a:cs typeface="Calibri"/>
              </a:rPr>
              <a:t>Bedre dialog med barnet og foreldrene </a:t>
            </a:r>
            <a:endParaRPr lang="nb-NO" sz="2000">
              <a:cs typeface="Calibri"/>
            </a:endParaRPr>
          </a:p>
        </p:txBody>
      </p:sp>
    </p:spTree>
    <p:extLst>
      <p:ext uri="{BB962C8B-B14F-4D97-AF65-F5344CB8AC3E}">
        <p14:creationId xmlns:p14="http://schemas.microsoft.com/office/powerpoint/2010/main" val="324565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97E82D-2D1D-7241-943D-2533D5F3A466}"/>
              </a:ext>
            </a:extLst>
          </p:cNvPr>
          <p:cNvSpPr>
            <a:spLocks noGrp="1"/>
          </p:cNvSpPr>
          <p:nvPr>
            <p:ph type="title"/>
          </p:nvPr>
        </p:nvSpPr>
        <p:spPr/>
        <p:txBody>
          <a:bodyPr>
            <a:normAutofit fontScale="90000"/>
          </a:bodyPr>
          <a:lstStyle/>
          <a:p>
            <a:pPr algn="l"/>
            <a:r>
              <a:rPr lang="nb-NO"/>
              <a:t>Oppsummering av </a:t>
            </a:r>
            <a:br>
              <a:rPr lang="nb-NO"/>
            </a:br>
            <a:r>
              <a:rPr lang="nb-NO"/>
              <a:t>de digitale løsningene </a:t>
            </a:r>
            <a:br>
              <a:rPr lang="nb-NO"/>
            </a:br>
            <a:endParaRPr lang="nb-NO" sz="2200">
              <a:cs typeface="Calibri"/>
            </a:endParaRPr>
          </a:p>
        </p:txBody>
      </p:sp>
    </p:spTree>
    <p:extLst>
      <p:ext uri="{BB962C8B-B14F-4D97-AF65-F5344CB8AC3E}">
        <p14:creationId xmlns:p14="http://schemas.microsoft.com/office/powerpoint/2010/main" val="168364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78C68CD-1B56-4913-86A5-0C3A5543E3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5" name="Object 4" hidden="1">
                        <a:extLst>
                          <a:ext uri="{FF2B5EF4-FFF2-40B4-BE49-F238E27FC236}">
                            <a16:creationId xmlns:a16="http://schemas.microsoft.com/office/drawing/2014/main" id="{578C68CD-1B56-4913-86A5-0C3A5543E3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4A4C150-E21E-47EA-8C46-67672ACD251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11">
              <a:lnSpc>
                <a:spcPct val="90000"/>
              </a:lnSpc>
              <a:spcBef>
                <a:spcPct val="0"/>
              </a:spcBef>
              <a:spcAft>
                <a:spcPct val="0"/>
              </a:spcAft>
              <a:defRPr/>
            </a:pPr>
            <a:endParaRPr lang="nb-NO" sz="3800" b="1">
              <a:solidFill>
                <a:prstClr val="white"/>
              </a:solidFill>
              <a:latin typeface="Calibri" panose="020F0502020204030204" pitchFamily="34" charset="0"/>
              <a:ea typeface="+mj-ea"/>
              <a:cs typeface="+mj-cs"/>
              <a:sym typeface="Calibri" panose="020F0502020204030204" pitchFamily="34" charset="0"/>
            </a:endParaRPr>
          </a:p>
        </p:txBody>
      </p:sp>
      <p:sp>
        <p:nvSpPr>
          <p:cNvPr id="2" name="Rektangel 1">
            <a:extLst>
              <a:ext uri="{FF2B5EF4-FFF2-40B4-BE49-F238E27FC236}">
                <a16:creationId xmlns:a16="http://schemas.microsoft.com/office/drawing/2014/main" id="{76E4D018-469B-F34A-9643-4DCE55D81972}"/>
              </a:ext>
            </a:extLst>
          </p:cNvPr>
          <p:cNvSpPr/>
          <p:nvPr/>
        </p:nvSpPr>
        <p:spPr>
          <a:xfrm>
            <a:off x="954156" y="4290468"/>
            <a:ext cx="1727909"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Melder (privat eller offentlig)</a:t>
            </a:r>
          </a:p>
        </p:txBody>
      </p:sp>
      <p:sp>
        <p:nvSpPr>
          <p:cNvPr id="8" name="Rektangel 7">
            <a:extLst>
              <a:ext uri="{FF2B5EF4-FFF2-40B4-BE49-F238E27FC236}">
                <a16:creationId xmlns:a16="http://schemas.microsoft.com/office/drawing/2014/main" id="{689CEF81-F181-7B49-AA7D-39925EA35DDA}"/>
              </a:ext>
            </a:extLst>
          </p:cNvPr>
          <p:cNvSpPr/>
          <p:nvPr/>
        </p:nvSpPr>
        <p:spPr>
          <a:xfrm>
            <a:off x="4968216" y="4290468"/>
            <a:ext cx="746230" cy="215444"/>
          </a:xfrm>
          <a:prstGeom prst="rect">
            <a:avLst/>
          </a:prstGeom>
        </p:spPr>
        <p:txBody>
          <a:bodyPr wrap="none" lIns="0" tIns="0" rIns="0" bIns="0">
            <a:spAutoFit/>
          </a:bodyPr>
          <a:lstStyle/>
          <a:p>
            <a:pPr defTabSz="914411">
              <a:tabLst>
                <a:tab pos="2244753" algn="l"/>
                <a:tab pos="2327304" algn="l"/>
              </a:tabLst>
              <a:defRPr/>
            </a:pPr>
            <a:r>
              <a:rPr lang="nb-NO" sz="1400" b="1" spc="-20">
                <a:solidFill>
                  <a:prstClr val="black"/>
                </a:solidFill>
              </a:rPr>
              <a:t>Fagsystem</a:t>
            </a:r>
          </a:p>
        </p:txBody>
      </p:sp>
      <p:sp>
        <p:nvSpPr>
          <p:cNvPr id="9" name="Rektangel 8">
            <a:extLst>
              <a:ext uri="{FF2B5EF4-FFF2-40B4-BE49-F238E27FC236}">
                <a16:creationId xmlns:a16="http://schemas.microsoft.com/office/drawing/2014/main" id="{D70C6C2E-525B-EB41-861E-791A47F3AF83}"/>
              </a:ext>
            </a:extLst>
          </p:cNvPr>
          <p:cNvSpPr/>
          <p:nvPr/>
        </p:nvSpPr>
        <p:spPr>
          <a:xfrm>
            <a:off x="8997776" y="4290468"/>
            <a:ext cx="2406428"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Kommunale ledere, Bufdir, SSB og andre</a:t>
            </a:r>
          </a:p>
        </p:txBody>
      </p:sp>
      <p:sp>
        <p:nvSpPr>
          <p:cNvPr id="10" name="Rektangel 9">
            <a:extLst>
              <a:ext uri="{FF2B5EF4-FFF2-40B4-BE49-F238E27FC236}">
                <a16:creationId xmlns:a16="http://schemas.microsoft.com/office/drawing/2014/main" id="{5AB7B6FD-5E38-0147-98CA-9B130B22E22A}"/>
              </a:ext>
            </a:extLst>
          </p:cNvPr>
          <p:cNvSpPr/>
          <p:nvPr/>
        </p:nvSpPr>
        <p:spPr>
          <a:xfrm>
            <a:off x="4960467" y="2329932"/>
            <a:ext cx="1399166"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Barn, unge og foresatte</a:t>
            </a:r>
          </a:p>
        </p:txBody>
      </p:sp>
      <p:sp>
        <p:nvSpPr>
          <p:cNvPr id="11" name="Rektangel 10">
            <a:extLst>
              <a:ext uri="{FF2B5EF4-FFF2-40B4-BE49-F238E27FC236}">
                <a16:creationId xmlns:a16="http://schemas.microsoft.com/office/drawing/2014/main" id="{DF828BE2-F6C1-9F4E-8FD2-8988B1053C0D}"/>
              </a:ext>
            </a:extLst>
          </p:cNvPr>
          <p:cNvSpPr/>
          <p:nvPr/>
        </p:nvSpPr>
        <p:spPr>
          <a:xfrm>
            <a:off x="1088836" y="4825159"/>
            <a:ext cx="1722138" cy="430887"/>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Nasjonal portal </a:t>
            </a:r>
            <a:br>
              <a:rPr lang="nb-NO" sz="1400" b="1">
                <a:solidFill>
                  <a:prstClr val="black"/>
                </a:solidFill>
              </a:rPr>
            </a:br>
            <a:r>
              <a:rPr lang="nb-NO" sz="1400" b="1">
                <a:solidFill>
                  <a:prstClr val="black"/>
                </a:solidFill>
              </a:rPr>
              <a:t>for bekymringsmelding</a:t>
            </a:r>
          </a:p>
        </p:txBody>
      </p:sp>
      <p:sp>
        <p:nvSpPr>
          <p:cNvPr id="12" name="Rektangel 11">
            <a:extLst>
              <a:ext uri="{FF2B5EF4-FFF2-40B4-BE49-F238E27FC236}">
                <a16:creationId xmlns:a16="http://schemas.microsoft.com/office/drawing/2014/main" id="{5CEF6F33-0539-7C45-973C-226A6C481C4C}"/>
              </a:ext>
            </a:extLst>
          </p:cNvPr>
          <p:cNvSpPr/>
          <p:nvPr/>
        </p:nvSpPr>
        <p:spPr>
          <a:xfrm>
            <a:off x="5071900" y="4825159"/>
            <a:ext cx="1243417" cy="430887"/>
          </a:xfrm>
          <a:prstGeom prst="rect">
            <a:avLst/>
          </a:prstGeom>
        </p:spPr>
        <p:txBody>
          <a:bodyPr wrap="none" lIns="0" tIns="0" rIns="0" bIns="0" anchor="t">
            <a:spAutoFit/>
          </a:bodyPr>
          <a:lstStyle/>
          <a:p>
            <a:pPr defTabSz="914411">
              <a:tabLst>
                <a:tab pos="2244753" algn="l"/>
                <a:tab pos="2327304" algn="l"/>
              </a:tabLst>
              <a:defRPr/>
            </a:pPr>
            <a:r>
              <a:rPr lang="nb-NO" sz="1400" b="1"/>
              <a:t>Barnevernsfaglig</a:t>
            </a:r>
            <a:br>
              <a:rPr lang="nb-NO" sz="1400" b="1"/>
            </a:br>
            <a:r>
              <a:rPr lang="nb-NO" sz="1400" b="1"/>
              <a:t>kvalitetssystem</a:t>
            </a:r>
            <a:endParaRPr lang="nb-NO" sz="1400" b="1">
              <a:solidFill>
                <a:prstClr val="black"/>
              </a:solidFill>
            </a:endParaRPr>
          </a:p>
        </p:txBody>
      </p:sp>
      <p:sp>
        <p:nvSpPr>
          <p:cNvPr id="13" name="Rektangel 12">
            <a:extLst>
              <a:ext uri="{FF2B5EF4-FFF2-40B4-BE49-F238E27FC236}">
                <a16:creationId xmlns:a16="http://schemas.microsoft.com/office/drawing/2014/main" id="{5203F235-0EE8-D04F-AB51-DA882F9BB5F4}"/>
              </a:ext>
            </a:extLst>
          </p:cNvPr>
          <p:cNvSpPr/>
          <p:nvPr/>
        </p:nvSpPr>
        <p:spPr>
          <a:xfrm>
            <a:off x="8992972" y="4825159"/>
            <a:ext cx="1405128" cy="430887"/>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Nasjonalt</a:t>
            </a:r>
            <a:br>
              <a:rPr lang="nb-NO" sz="1400" b="1">
                <a:solidFill>
                  <a:prstClr val="black"/>
                </a:solidFill>
              </a:rPr>
            </a:br>
            <a:r>
              <a:rPr lang="nb-NO" sz="1400" b="1">
                <a:solidFill>
                  <a:prstClr val="black"/>
                </a:solidFill>
              </a:rPr>
              <a:t>barnevernsregister</a:t>
            </a:r>
          </a:p>
        </p:txBody>
      </p:sp>
      <p:sp>
        <p:nvSpPr>
          <p:cNvPr id="14" name="Rektangel 13">
            <a:extLst>
              <a:ext uri="{FF2B5EF4-FFF2-40B4-BE49-F238E27FC236}">
                <a16:creationId xmlns:a16="http://schemas.microsoft.com/office/drawing/2014/main" id="{B60C2ADB-0888-BE4C-B53B-D7F742A1FEDD}"/>
              </a:ext>
            </a:extLst>
          </p:cNvPr>
          <p:cNvSpPr/>
          <p:nvPr/>
        </p:nvSpPr>
        <p:spPr>
          <a:xfrm>
            <a:off x="5071900" y="2951607"/>
            <a:ext cx="1411348" cy="215444"/>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Innbyggertjenester</a:t>
            </a:r>
          </a:p>
        </p:txBody>
      </p:sp>
      <p:sp>
        <p:nvSpPr>
          <p:cNvPr id="16" name="Tittel 2">
            <a:extLst>
              <a:ext uri="{FF2B5EF4-FFF2-40B4-BE49-F238E27FC236}">
                <a16:creationId xmlns:a16="http://schemas.microsoft.com/office/drawing/2014/main" id="{634B196B-8A0E-F644-9D71-6F314BDBAE4B}"/>
              </a:ext>
            </a:extLst>
          </p:cNvPr>
          <p:cNvSpPr txBox="1">
            <a:spLocks/>
          </p:cNvSpPr>
          <p:nvPr/>
        </p:nvSpPr>
        <p:spPr>
          <a:xfrm>
            <a:off x="864109" y="569531"/>
            <a:ext cx="10512345"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endParaRPr lang="nb-NO" strike="sngStrike">
              <a:cs typeface="Calibri"/>
            </a:endParaRPr>
          </a:p>
        </p:txBody>
      </p:sp>
    </p:spTree>
    <p:extLst>
      <p:ext uri="{BB962C8B-B14F-4D97-AF65-F5344CB8AC3E}">
        <p14:creationId xmlns:p14="http://schemas.microsoft.com/office/powerpoint/2010/main" val="229984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370A5D-AE73-C046-A8EE-AA81AFEA7A99}"/>
              </a:ext>
            </a:extLst>
          </p:cNvPr>
          <p:cNvSpPr>
            <a:spLocks noGrp="1"/>
          </p:cNvSpPr>
          <p:nvPr>
            <p:ph type="title"/>
          </p:nvPr>
        </p:nvSpPr>
        <p:spPr/>
        <p:txBody>
          <a:bodyPr>
            <a:noAutofit/>
          </a:bodyPr>
          <a:lstStyle/>
          <a:p>
            <a:r>
              <a:rPr lang="nb-NO"/>
              <a:t>Hvordan komme i gang – og høste gevinster?</a:t>
            </a:r>
          </a:p>
        </p:txBody>
      </p:sp>
    </p:spTree>
    <p:extLst>
      <p:ext uri="{BB962C8B-B14F-4D97-AF65-F5344CB8AC3E}">
        <p14:creationId xmlns:p14="http://schemas.microsoft.com/office/powerpoint/2010/main" val="1347448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13C2C52-123F-DA4F-AB58-BB52688B8AE7}"/>
              </a:ext>
            </a:extLst>
          </p:cNvPr>
          <p:cNvSpPr>
            <a:spLocks noGrp="1"/>
          </p:cNvSpPr>
          <p:nvPr>
            <p:ph idx="1"/>
          </p:nvPr>
        </p:nvSpPr>
        <p:spPr>
          <a:xfrm>
            <a:off x="864109" y="1966452"/>
            <a:ext cx="10453075" cy="3795719"/>
          </a:xfrm>
        </p:spPr>
        <p:txBody>
          <a:bodyPr vert="horz" lIns="0" tIns="0" rIns="0" bIns="0" rtlCol="0" anchor="t">
            <a:normAutofit/>
          </a:bodyPr>
          <a:lstStyle/>
          <a:p>
            <a:pPr marL="233680" indent="-233680">
              <a:buFont typeface="Arial" panose="020B0604020202020204" pitchFamily="34" charset="0"/>
              <a:buChar char="•"/>
            </a:pPr>
            <a:r>
              <a:rPr lang="nb-NO"/>
              <a:t>Leveransene fra </a:t>
            </a:r>
            <a:r>
              <a:rPr lang="nb-NO" err="1"/>
              <a:t>DigiBarnevern</a:t>
            </a:r>
            <a:r>
              <a:rPr lang="nb-NO"/>
              <a:t> er tilgjengelige for barnevernstjenesten via de nye fagsystemene på markedet.</a:t>
            </a:r>
          </a:p>
          <a:p>
            <a:pPr marL="233680" indent="-233680">
              <a:buFont typeface="Arial" panose="020B0604020202020204" pitchFamily="34" charset="0"/>
              <a:buChar char="•"/>
            </a:pPr>
            <a:r>
              <a:rPr lang="nb-NO"/>
              <a:t>Det er kommunene sitt ansvar å anskaffe eller oppgradere til nytt fagsystem</a:t>
            </a:r>
            <a:endParaRPr lang="nb-NO">
              <a:cs typeface="Calibri" panose="020F0502020204030204"/>
            </a:endParaRPr>
          </a:p>
          <a:p>
            <a:pPr marL="233680" indent="-233680">
              <a:buFont typeface="Arial" panose="020B0604020202020204" pitchFamily="34" charset="0"/>
              <a:buChar char="•"/>
            </a:pPr>
            <a:r>
              <a:rPr lang="nb-NO"/>
              <a:t>Pr nå: To leverandører på markedet: </a:t>
            </a:r>
            <a:endParaRPr lang="nb-NO">
              <a:cs typeface="Calibri" panose="020F0502020204030204"/>
            </a:endParaRPr>
          </a:p>
          <a:p>
            <a:pPr marL="701675" lvl="2" indent="-233680"/>
            <a:r>
              <a:rPr lang="nb-NO" err="1"/>
              <a:t>Netcompany</a:t>
            </a:r>
            <a:r>
              <a:rPr lang="nb-NO"/>
              <a:t>: Modulus Barn</a:t>
            </a:r>
            <a:endParaRPr lang="nb-NO">
              <a:cs typeface="Calibri" panose="020F0502020204030204"/>
            </a:endParaRPr>
          </a:p>
          <a:p>
            <a:pPr marL="701675" lvl="2" indent="-233680"/>
            <a:r>
              <a:rPr lang="nb-NO"/>
              <a:t>Visma: Visma Flyt Barnevern</a:t>
            </a:r>
            <a:endParaRPr lang="nb-NO">
              <a:cs typeface="Calibri" panose="020F0502020204030204"/>
            </a:endParaRPr>
          </a:p>
          <a:p>
            <a:pPr marL="233680" indent="-233680">
              <a:buFont typeface="Arial" panose="020B0604020202020204" pitchFamily="34" charset="0"/>
              <a:buChar char="•"/>
            </a:pPr>
            <a:r>
              <a:rPr lang="nb-NO"/>
              <a:t>På hjemmesidene til KS finner du informasjon og veiledninger om hvordan anskaffe nytt fagsystem</a:t>
            </a:r>
            <a:endParaRPr lang="nb-NO">
              <a:cs typeface="Calibri"/>
            </a:endParaRPr>
          </a:p>
        </p:txBody>
      </p:sp>
      <p:sp>
        <p:nvSpPr>
          <p:cNvPr id="3" name="Tittel 2">
            <a:extLst>
              <a:ext uri="{FF2B5EF4-FFF2-40B4-BE49-F238E27FC236}">
                <a16:creationId xmlns:a16="http://schemas.microsoft.com/office/drawing/2014/main" id="{7258F77F-605A-BD45-95D5-B2642CB726DA}"/>
              </a:ext>
            </a:extLst>
          </p:cNvPr>
          <p:cNvSpPr txBox="1">
            <a:spLocks/>
          </p:cNvSpPr>
          <p:nvPr/>
        </p:nvSpPr>
        <p:spPr>
          <a:xfrm>
            <a:off x="864109" y="569531"/>
            <a:ext cx="6412991"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a:t>Start anskaffelsesprosessen nå!</a:t>
            </a:r>
            <a:endParaRPr lang="nb-NO" strike="sngStrike">
              <a:cs typeface="Calibri"/>
            </a:endParaRPr>
          </a:p>
        </p:txBody>
      </p:sp>
    </p:spTree>
    <p:extLst>
      <p:ext uri="{BB962C8B-B14F-4D97-AF65-F5344CB8AC3E}">
        <p14:creationId xmlns:p14="http://schemas.microsoft.com/office/powerpoint/2010/main" val="619900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C0CA09D-E718-724C-A5CA-0B9CBC500A70}"/>
              </a:ext>
            </a:extLst>
          </p:cNvPr>
          <p:cNvSpPr>
            <a:spLocks noGrp="1"/>
          </p:cNvSpPr>
          <p:nvPr>
            <p:ph idx="1"/>
          </p:nvPr>
        </p:nvSpPr>
        <p:spPr>
          <a:xfrm>
            <a:off x="864109" y="1966452"/>
            <a:ext cx="10500577" cy="4322017"/>
          </a:xfrm>
        </p:spPr>
        <p:txBody>
          <a:bodyPr vert="horz" lIns="0" tIns="0" rIns="0" bIns="0" rtlCol="0" anchor="t">
            <a:normAutofit/>
          </a:bodyPr>
          <a:lstStyle/>
          <a:p>
            <a:pPr marL="233680" indent="-233680">
              <a:buFont typeface="Arial" panose="020B0604020202020204" pitchFamily="34" charset="0"/>
              <a:buChar char="•"/>
            </a:pPr>
            <a:endParaRPr lang="nb-NO">
              <a:cs typeface="Calibri"/>
            </a:endParaRPr>
          </a:p>
          <a:p>
            <a:pPr marL="233680" indent="-233680">
              <a:buClr>
                <a:srgbClr val="000000"/>
              </a:buClr>
              <a:buFont typeface="Arial" panose="020B0604020202020204" pitchFamily="34" charset="0"/>
              <a:buChar char="•"/>
            </a:pPr>
            <a:r>
              <a:rPr lang="nb-NO">
                <a:cs typeface="Calibri"/>
              </a:rPr>
              <a:t>Leverandørene leverer systemer som er litt ulike</a:t>
            </a:r>
          </a:p>
          <a:p>
            <a:pPr marL="701675" lvl="2" indent="-233680">
              <a:buClr>
                <a:srgbClr val="000000"/>
              </a:buClr>
            </a:pPr>
            <a:r>
              <a:rPr lang="nb-NO">
                <a:cs typeface="Calibri"/>
              </a:rPr>
              <a:t>Gå</a:t>
            </a:r>
            <a:r>
              <a:rPr lang="nb-NO"/>
              <a:t> gjerne i dialog med begge leverandørene </a:t>
            </a:r>
            <a:endParaRPr lang="nb-NO">
              <a:cs typeface="Calibri" panose="020F0502020204030204"/>
            </a:endParaRPr>
          </a:p>
          <a:p>
            <a:pPr marL="701675" lvl="2" indent="-233680"/>
            <a:r>
              <a:rPr lang="nb-NO"/>
              <a:t>Hva passer best for din kommune?</a:t>
            </a:r>
            <a:endParaRPr lang="nb-NO">
              <a:cs typeface="Calibri" panose="020F0502020204030204"/>
            </a:endParaRPr>
          </a:p>
          <a:p>
            <a:pPr marL="233680" indent="-233680">
              <a:buFont typeface="Arial" panose="020B0604020202020204" pitchFamily="34" charset="0"/>
              <a:buChar char="•"/>
            </a:pPr>
            <a:r>
              <a:rPr lang="nb-NO"/>
              <a:t>Dere som brukere </a:t>
            </a:r>
            <a:endParaRPr lang="nb-NO">
              <a:cs typeface="Calibri"/>
            </a:endParaRPr>
          </a:p>
          <a:p>
            <a:pPr marL="701675" lvl="2" indent="-233680">
              <a:buClr>
                <a:srgbClr val="000000"/>
              </a:buClr>
            </a:pPr>
            <a:r>
              <a:rPr lang="nb-NO"/>
              <a:t>har kunnskap om tjenestens behov</a:t>
            </a:r>
            <a:endParaRPr lang="nb-NO">
              <a:cs typeface="Calibri"/>
            </a:endParaRPr>
          </a:p>
          <a:p>
            <a:pPr marL="701675" lvl="2" indent="-233680"/>
            <a:r>
              <a:rPr lang="nb-NO"/>
              <a:t>kan se mulighetene i lys av behovene </a:t>
            </a:r>
            <a:endParaRPr lang="nb-NO">
              <a:cs typeface="Calibri" panose="020F0502020204030204"/>
            </a:endParaRPr>
          </a:p>
          <a:p>
            <a:pPr marL="701675" lvl="2" indent="-233680">
              <a:buClr>
                <a:srgbClr val="000000"/>
              </a:buClr>
            </a:pPr>
            <a:r>
              <a:rPr lang="nb-NO">
                <a:cs typeface="Calibri" panose="020F0502020204030204"/>
              </a:rPr>
              <a:t>kan ta stilling til hvordan dere kan hente ut gevinstene</a:t>
            </a:r>
            <a:endParaRPr lang="nb-NO"/>
          </a:p>
          <a:p>
            <a:pPr marL="233680" indent="-233680">
              <a:buFont typeface="Arial" panose="020B0604020202020204" pitchFamily="34" charset="0"/>
              <a:buChar char="•"/>
            </a:pPr>
            <a:r>
              <a:rPr lang="nb-NO"/>
              <a:t>Alle leveransene er beskrevet på nettsidene til </a:t>
            </a:r>
            <a:r>
              <a:rPr lang="nb-NO" err="1"/>
              <a:t>Bufdir</a:t>
            </a:r>
            <a:r>
              <a:rPr lang="nb-NO"/>
              <a:t> og KS </a:t>
            </a:r>
            <a:endParaRPr lang="nb-NO">
              <a:cs typeface="Calibri"/>
            </a:endParaRPr>
          </a:p>
          <a:p>
            <a:pPr marL="233680" indent="-233680">
              <a:buFont typeface="Arial" panose="020B0604020202020204" pitchFamily="34" charset="0"/>
              <a:buChar char="•"/>
            </a:pPr>
            <a:endParaRPr lang="nb-NO">
              <a:cs typeface="Calibri"/>
            </a:endParaRPr>
          </a:p>
          <a:p>
            <a:pPr marL="233680" indent="-233680"/>
            <a:endParaRPr lang="nb-NO">
              <a:cs typeface="Calibri"/>
            </a:endParaRPr>
          </a:p>
        </p:txBody>
      </p:sp>
      <p:sp>
        <p:nvSpPr>
          <p:cNvPr id="4" name="Tittel 2">
            <a:extLst>
              <a:ext uri="{FF2B5EF4-FFF2-40B4-BE49-F238E27FC236}">
                <a16:creationId xmlns:a16="http://schemas.microsoft.com/office/drawing/2014/main" id="{E09524EC-B5A8-6E4E-A61E-73D42E959BE3}"/>
              </a:ext>
            </a:extLst>
          </p:cNvPr>
          <p:cNvSpPr txBox="1">
            <a:spLocks/>
          </p:cNvSpPr>
          <p:nvPr/>
        </p:nvSpPr>
        <p:spPr>
          <a:xfrm>
            <a:off x="864109" y="569531"/>
            <a:ext cx="7286833"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a:cs typeface="Calibri"/>
              </a:rPr>
              <a:t>Hvordan høste gevinstene?</a:t>
            </a:r>
          </a:p>
        </p:txBody>
      </p:sp>
    </p:spTree>
    <p:extLst>
      <p:ext uri="{BB962C8B-B14F-4D97-AF65-F5344CB8AC3E}">
        <p14:creationId xmlns:p14="http://schemas.microsoft.com/office/powerpoint/2010/main" val="42031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E7A78D69-45F5-0C4F-B19D-B49648437365}"/>
              </a:ext>
            </a:extLst>
          </p:cNvPr>
          <p:cNvSpPr txBox="1">
            <a:spLocks/>
          </p:cNvSpPr>
          <p:nvPr/>
        </p:nvSpPr>
        <p:spPr>
          <a:xfrm>
            <a:off x="864106" y="1956619"/>
            <a:ext cx="6401667" cy="3805551"/>
          </a:xfrm>
          <a:prstGeom prst="rect">
            <a:avLst/>
          </a:prstGeom>
        </p:spPr>
        <p:txBody>
          <a:bodyPr lIns="0" tIns="0" rIns="0" bIns="0">
            <a:normAutofit/>
          </a:bodyPr>
          <a:lstStyle>
            <a:lvl1pPr marL="234029" indent="-234029"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468058" indent="-234029"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2pPr>
            <a:lvl3pPr marL="702087" indent="-234029"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3pPr>
            <a:lvl4pPr marL="936116" indent="-234029"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4pPr>
            <a:lvl5pPr marL="1170145" indent="-234029"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a:t>Bufdir, KS, kommunene og </a:t>
            </a:r>
            <a:br>
              <a:rPr lang="nb-NO"/>
            </a:br>
            <a:r>
              <a:rPr lang="nb-NO"/>
              <a:t>fagsystemleverandørene står </a:t>
            </a:r>
            <a:br>
              <a:rPr lang="nb-NO"/>
            </a:br>
            <a:r>
              <a:rPr lang="nb-NO"/>
              <a:t>sammen om løsningene.</a:t>
            </a:r>
          </a:p>
        </p:txBody>
      </p:sp>
      <p:sp>
        <p:nvSpPr>
          <p:cNvPr id="5" name="Tittel 1">
            <a:extLst>
              <a:ext uri="{FF2B5EF4-FFF2-40B4-BE49-F238E27FC236}">
                <a16:creationId xmlns:a16="http://schemas.microsoft.com/office/drawing/2014/main" id="{90E209C4-A456-1548-9582-C3A2C1E5FCF4}"/>
              </a:ext>
            </a:extLst>
          </p:cNvPr>
          <p:cNvSpPr>
            <a:spLocks noGrp="1"/>
          </p:cNvSpPr>
          <p:nvPr>
            <p:ph type="title"/>
          </p:nvPr>
        </p:nvSpPr>
        <p:spPr>
          <a:xfrm>
            <a:off x="864107" y="569531"/>
            <a:ext cx="10463783" cy="1052596"/>
          </a:xfrm>
        </p:spPr>
        <p:txBody>
          <a:bodyPr>
            <a:normAutofit/>
          </a:bodyPr>
          <a:lstStyle/>
          <a:p>
            <a:r>
              <a:rPr lang="nb-NO">
                <a:cs typeface="Calibri"/>
              </a:rPr>
              <a:t>Det handler om barnet</a:t>
            </a:r>
          </a:p>
        </p:txBody>
      </p:sp>
    </p:spTree>
    <p:extLst>
      <p:ext uri="{BB962C8B-B14F-4D97-AF65-F5344CB8AC3E}">
        <p14:creationId xmlns:p14="http://schemas.microsoft.com/office/powerpoint/2010/main" val="407758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FFFBD1A-1752-9D4F-AD6F-AA826EEE4558}"/>
              </a:ext>
            </a:extLst>
          </p:cNvPr>
          <p:cNvSpPr>
            <a:spLocks noGrp="1"/>
          </p:cNvSpPr>
          <p:nvPr>
            <p:ph type="body" sz="quarter" idx="15"/>
          </p:nvPr>
        </p:nvSpPr>
        <p:spPr>
          <a:xfrm>
            <a:off x="501190" y="3808497"/>
            <a:ext cx="5594809" cy="2844297"/>
          </a:xfrm>
        </p:spPr>
        <p:txBody>
          <a:bodyPr vert="horz" wrap="square" lIns="0" tIns="0" rIns="0" bIns="0" rtlCol="0" anchor="t">
            <a:normAutofit/>
          </a:bodyPr>
          <a:lstStyle/>
          <a:p>
            <a:r>
              <a:rPr lang="nb-NO">
                <a:ea typeface="+mn-lt"/>
                <a:cs typeface="+mn-lt"/>
                <a:hlinkClick r:id="rId3"/>
              </a:rPr>
              <a:t>https://www.ks.no/digibarnevern/</a:t>
            </a:r>
            <a:endParaRPr lang="nb-NO">
              <a:ea typeface="+mn-lt"/>
              <a:cs typeface="+mn-lt"/>
            </a:endParaRPr>
          </a:p>
          <a:p>
            <a:r>
              <a:rPr lang="nb-NO">
                <a:ea typeface="+mn-lt"/>
                <a:cs typeface="+mn-lt"/>
                <a:hlinkClick r:id="rId4"/>
              </a:rPr>
              <a:t>https://bufdir.no/prosjekter/digibarnevern/</a:t>
            </a:r>
            <a:endParaRPr lang="nb-NO"/>
          </a:p>
          <a:p>
            <a:r>
              <a:rPr lang="nb-NO">
                <a:ea typeface="+mn-lt"/>
                <a:cs typeface="+mn-lt"/>
                <a:hlinkClick r:id="rId5"/>
              </a:rPr>
              <a:t>https://www.visma.no/barnevernadministrasjon/</a:t>
            </a:r>
            <a:endParaRPr lang="nb-NO">
              <a:ea typeface="+mn-lt"/>
            </a:endParaRPr>
          </a:p>
          <a:p>
            <a:r>
              <a:rPr lang="nb-NO" err="1">
                <a:cs typeface="Calibri" panose="020F0502020204030204"/>
                <a:hlinkClick r:id="rId6"/>
              </a:rPr>
              <a:t>https</a:t>
            </a:r>
            <a:r>
              <a:rPr lang="nb-NO">
                <a:cs typeface="Calibri" panose="020F0502020204030204"/>
                <a:hlinkClick r:id="rId6"/>
              </a:rPr>
              <a:t>://</a:t>
            </a:r>
            <a:r>
              <a:rPr lang="nb-NO" err="1">
                <a:cs typeface="Calibri" panose="020F0502020204030204"/>
                <a:hlinkClick r:id="rId6"/>
              </a:rPr>
              <a:t>www.netcompany.com</a:t>
            </a:r>
            <a:r>
              <a:rPr lang="nb-NO">
                <a:cs typeface="Calibri" panose="020F0502020204030204"/>
                <a:hlinkClick r:id="rId6"/>
              </a:rPr>
              <a:t>/</a:t>
            </a:r>
            <a:r>
              <a:rPr lang="nb-NO" err="1">
                <a:cs typeface="Calibri" panose="020F0502020204030204"/>
                <a:hlinkClick r:id="rId6"/>
              </a:rPr>
              <a:t>no</a:t>
            </a:r>
            <a:r>
              <a:rPr lang="nb-NO">
                <a:cs typeface="Calibri" panose="020F0502020204030204"/>
                <a:hlinkClick r:id="rId6"/>
              </a:rPr>
              <a:t>/Modulus%20Barn</a:t>
            </a:r>
            <a:endParaRPr lang="nb-NO">
              <a:cs typeface="Calibri" panose="020F0502020204030204"/>
            </a:endParaRPr>
          </a:p>
          <a:p>
            <a:endParaRPr lang="nb-NO">
              <a:cs typeface="Calibri" panose="020F0502020204030204"/>
            </a:endParaRPr>
          </a:p>
          <a:p>
            <a:endParaRPr lang="nb-NO">
              <a:cs typeface="Calibri" panose="020F0502020204030204"/>
            </a:endParaRPr>
          </a:p>
          <a:p>
            <a:endParaRPr lang="nb-NO">
              <a:cs typeface="Calibri" panose="020F0502020204030204"/>
            </a:endParaRPr>
          </a:p>
          <a:p>
            <a:endParaRPr lang="nb-NO">
              <a:cs typeface="Calibri" panose="020F0502020204030204"/>
            </a:endParaRPr>
          </a:p>
        </p:txBody>
      </p:sp>
      <p:sp>
        <p:nvSpPr>
          <p:cNvPr id="3" name="Plassholder for tekst 2">
            <a:extLst>
              <a:ext uri="{FF2B5EF4-FFF2-40B4-BE49-F238E27FC236}">
                <a16:creationId xmlns:a16="http://schemas.microsoft.com/office/drawing/2014/main" id="{7FE9BD1B-8F89-EC42-B78A-15F474754CC4}"/>
              </a:ext>
            </a:extLst>
          </p:cNvPr>
          <p:cNvSpPr>
            <a:spLocks noGrp="1"/>
          </p:cNvSpPr>
          <p:nvPr>
            <p:ph type="body" sz="quarter" idx="14"/>
          </p:nvPr>
        </p:nvSpPr>
        <p:spPr>
          <a:xfrm>
            <a:off x="501190" y="2705832"/>
            <a:ext cx="7290260" cy="497560"/>
          </a:xfrm>
        </p:spPr>
        <p:txBody>
          <a:bodyPr vert="horz" wrap="square" lIns="0" tIns="0" rIns="0" bIns="0" rtlCol="0" anchor="t">
            <a:noAutofit/>
          </a:bodyPr>
          <a:lstStyle/>
          <a:p>
            <a:r>
              <a:rPr lang="nb-NO">
                <a:cs typeface="Calibri"/>
              </a:rPr>
              <a:t>Faglig informasjon om de statlige leveransene: </a:t>
            </a:r>
            <a:r>
              <a:rPr lang="nb-NO" err="1">
                <a:cs typeface="Calibri"/>
              </a:rPr>
              <a:t>postmottak@bufdir.no</a:t>
            </a:r>
            <a:r>
              <a:rPr lang="nb-NO">
                <a:cs typeface="Calibri"/>
              </a:rPr>
              <a:t> </a:t>
            </a:r>
            <a:endParaRPr lang="nb-NO"/>
          </a:p>
        </p:txBody>
      </p:sp>
      <p:sp>
        <p:nvSpPr>
          <p:cNvPr id="4" name="Plassholder for tekst 3">
            <a:extLst>
              <a:ext uri="{FF2B5EF4-FFF2-40B4-BE49-F238E27FC236}">
                <a16:creationId xmlns:a16="http://schemas.microsoft.com/office/drawing/2014/main" id="{40D6C319-087E-044F-98D0-889C59FD9475}"/>
              </a:ext>
            </a:extLst>
          </p:cNvPr>
          <p:cNvSpPr>
            <a:spLocks noGrp="1"/>
          </p:cNvSpPr>
          <p:nvPr>
            <p:ph type="body" sz="quarter" idx="13"/>
          </p:nvPr>
        </p:nvSpPr>
        <p:spPr/>
        <p:txBody>
          <a:bodyPr vert="horz" wrap="square" lIns="0" tIns="0" rIns="0" bIns="0" rtlCol="0" anchor="t">
            <a:normAutofit/>
          </a:bodyPr>
          <a:lstStyle/>
          <a:p>
            <a:r>
              <a:rPr lang="nb-NO">
                <a:cs typeface="Calibri"/>
              </a:rPr>
              <a:t>Innføring, anskaffelse og gevinstrealisering: </a:t>
            </a:r>
            <a:r>
              <a:rPr lang="nb-NO" err="1">
                <a:cs typeface="Calibri"/>
              </a:rPr>
              <a:t>ks@ks.no</a:t>
            </a:r>
            <a:endParaRPr lang="nb-NO">
              <a:cs typeface="Calibri"/>
            </a:endParaRPr>
          </a:p>
        </p:txBody>
      </p:sp>
    </p:spTree>
    <p:extLst>
      <p:ext uri="{BB962C8B-B14F-4D97-AF65-F5344CB8AC3E}">
        <p14:creationId xmlns:p14="http://schemas.microsoft.com/office/powerpoint/2010/main" val="1227102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97E82D-2D1D-7241-943D-2533D5F3A466}"/>
              </a:ext>
            </a:extLst>
          </p:cNvPr>
          <p:cNvSpPr>
            <a:spLocks noGrp="1"/>
          </p:cNvSpPr>
          <p:nvPr>
            <p:ph type="title"/>
          </p:nvPr>
        </p:nvSpPr>
        <p:spPr/>
        <p:txBody>
          <a:bodyPr>
            <a:normAutofit/>
          </a:bodyPr>
          <a:lstStyle/>
          <a:p>
            <a:pPr algn="l"/>
            <a:r>
              <a:rPr lang="nb-NO"/>
              <a:t>Takk for oppmerksomheten! </a:t>
            </a:r>
            <a:br>
              <a:rPr lang="nb-NO"/>
            </a:br>
            <a:endParaRPr lang="nb-NO" sz="2200">
              <a:cs typeface="Calibri"/>
            </a:endParaRPr>
          </a:p>
        </p:txBody>
      </p:sp>
    </p:spTree>
    <p:extLst>
      <p:ext uri="{BB962C8B-B14F-4D97-AF65-F5344CB8AC3E}">
        <p14:creationId xmlns:p14="http://schemas.microsoft.com/office/powerpoint/2010/main" val="38094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19D633BF-1AC0-4F09-B48E-DC5EC0A313EF}"/>
              </a:ext>
              <a:ext uri="{C183D7F6-B498-43B3-948B-1728B52AA6E4}">
                <adec:decorative xmlns:adec="http://schemas.microsoft.com/office/drawing/2017/decorative" val="1"/>
              </a:ext>
            </a:extLst>
          </p:cNvPr>
          <p:cNvSpPr>
            <a:spLocks noGrp="1"/>
          </p:cNvSpPr>
          <p:nvPr>
            <p:ph idx="15"/>
          </p:nvPr>
        </p:nvSpPr>
        <p:spPr/>
        <p:txBody>
          <a:bodyPr>
            <a:normAutofit/>
          </a:bodyPr>
          <a:lstStyle/>
          <a:p>
            <a:pPr marL="234029" lvl="1" indent="0">
              <a:buNone/>
            </a:pPr>
            <a:endParaRPr lang="nb-NO" sz="1600"/>
          </a:p>
          <a:p>
            <a:pPr lvl="1"/>
            <a:endParaRPr lang="nb-NO" sz="1600"/>
          </a:p>
          <a:p>
            <a:pPr marL="0" indent="0">
              <a:buNone/>
            </a:pPr>
            <a:endParaRPr lang="nb-NO" sz="1600"/>
          </a:p>
          <a:p>
            <a:pPr lvl="1"/>
            <a:endParaRPr lang="nb-NO" sz="1600"/>
          </a:p>
        </p:txBody>
      </p:sp>
      <p:sp>
        <p:nvSpPr>
          <p:cNvPr id="2" name="Plassholder for innhold 1">
            <a:extLst>
              <a:ext uri="{FF2B5EF4-FFF2-40B4-BE49-F238E27FC236}">
                <a16:creationId xmlns:a16="http://schemas.microsoft.com/office/drawing/2014/main" id="{73A159C2-6F7A-47B3-84D6-CAB84EBEF36D}"/>
              </a:ext>
            </a:extLst>
          </p:cNvPr>
          <p:cNvSpPr>
            <a:spLocks noGrp="1"/>
          </p:cNvSpPr>
          <p:nvPr>
            <p:ph idx="14"/>
          </p:nvPr>
        </p:nvSpPr>
        <p:spPr/>
        <p:txBody>
          <a:bodyPr/>
          <a:lstStyle/>
          <a:p>
            <a:r>
              <a:rPr lang="nb-NO">
                <a:ea typeface="+mn-lt"/>
                <a:cs typeface="+mn-lt"/>
              </a:rPr>
              <a:t>Illustrasjon av ansatt med ringperm, fysiske arkivmapper, kopimaskin, </a:t>
            </a:r>
            <a:r>
              <a:rPr lang="nb-NO" err="1">
                <a:ea typeface="+mn-lt"/>
                <a:cs typeface="+mn-lt"/>
              </a:rPr>
              <a:t>googling</a:t>
            </a:r>
            <a:r>
              <a:rPr lang="nb-NO">
                <a:ea typeface="+mn-lt"/>
                <a:cs typeface="+mn-lt"/>
              </a:rPr>
              <a:t> etter fagressurser, og brev sirkulerende rundt seg mens barnet som egentlig skal være i fokus forsvinner litt. Kan være en tegning/animasjon.</a:t>
            </a:r>
            <a:endParaRPr lang="nb-NO"/>
          </a:p>
          <a:p>
            <a:endParaRPr lang="nb-NO"/>
          </a:p>
        </p:txBody>
      </p:sp>
      <p:sp>
        <p:nvSpPr>
          <p:cNvPr id="3" name="Tittel 2">
            <a:extLst>
              <a:ext uri="{FF2B5EF4-FFF2-40B4-BE49-F238E27FC236}">
                <a16:creationId xmlns:a16="http://schemas.microsoft.com/office/drawing/2014/main" id="{427D7AF5-7AFC-BA40-8C25-E1E445F609D1}"/>
              </a:ext>
            </a:extLst>
          </p:cNvPr>
          <p:cNvSpPr>
            <a:spLocks noGrp="1"/>
          </p:cNvSpPr>
          <p:nvPr>
            <p:ph type="title"/>
          </p:nvPr>
        </p:nvSpPr>
        <p:spPr/>
        <p:txBody>
          <a:bodyPr/>
          <a:lstStyle/>
          <a:p>
            <a:r>
              <a:rPr lang="nb-NO"/>
              <a:t>(starte foredraget med en stor illustrasjon, </a:t>
            </a:r>
            <a:r>
              <a:rPr lang="nb-NO" err="1"/>
              <a:t>jf</a:t>
            </a:r>
            <a:r>
              <a:rPr lang="nb-NO"/>
              <a:t> skissen under)</a:t>
            </a:r>
          </a:p>
        </p:txBody>
      </p:sp>
      <p:pic>
        <p:nvPicPr>
          <p:cNvPr id="6" name="Bilde 5">
            <a:extLst>
              <a:ext uri="{FF2B5EF4-FFF2-40B4-BE49-F238E27FC236}">
                <a16:creationId xmlns:a16="http://schemas.microsoft.com/office/drawing/2014/main" id="{98062A5D-C96B-9B48-85DA-0BE2B54ABC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Bilde 8" descr="Bufdir-logo. ">
            <a:extLst>
              <a:ext uri="{FF2B5EF4-FFF2-40B4-BE49-F238E27FC236}">
                <a16:creationId xmlns:a16="http://schemas.microsoft.com/office/drawing/2014/main" id="{8D4EDD68-063A-8A42-9260-3BDC494F6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323" y="6232379"/>
            <a:ext cx="927985" cy="251040"/>
          </a:xfrm>
          <a:prstGeom prst="rect">
            <a:avLst/>
          </a:prstGeom>
        </p:spPr>
      </p:pic>
    </p:spTree>
    <p:extLst>
      <p:ext uri="{BB962C8B-B14F-4D97-AF65-F5344CB8AC3E}">
        <p14:creationId xmlns:p14="http://schemas.microsoft.com/office/powerpoint/2010/main" val="13070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1DD66-D1D1-46D3-B2A2-C12D2A4749BF}"/>
              </a:ext>
            </a:extLst>
          </p:cNvPr>
          <p:cNvSpPr>
            <a:spLocks noGrp="1"/>
          </p:cNvSpPr>
          <p:nvPr>
            <p:ph type="title"/>
          </p:nvPr>
        </p:nvSpPr>
        <p:spPr>
          <a:xfrm>
            <a:off x="864109" y="569531"/>
            <a:ext cx="10834291" cy="1052596"/>
          </a:xfrm>
        </p:spPr>
        <p:txBody>
          <a:bodyPr>
            <a:normAutofit/>
          </a:bodyPr>
          <a:lstStyle/>
          <a:p>
            <a:r>
              <a:rPr lang="nb-NO"/>
              <a:t>Historien</a:t>
            </a:r>
          </a:p>
        </p:txBody>
      </p:sp>
      <p:cxnSp>
        <p:nvCxnSpPr>
          <p:cNvPr id="31" name="Straight Arrow Connector 4">
            <a:extLst>
              <a:ext uri="{FF2B5EF4-FFF2-40B4-BE49-F238E27FC236}">
                <a16:creationId xmlns:a16="http://schemas.microsoft.com/office/drawing/2014/main" id="{0D69E1B8-24FA-E14C-AB67-3EEA066FA5DD}"/>
              </a:ext>
              <a:ext uri="{C183D7F6-B498-43B3-948B-1728B52AA6E4}">
                <adec:decorative xmlns:adec="http://schemas.microsoft.com/office/drawing/2017/decorative" val="1"/>
              </a:ext>
            </a:extLst>
          </p:cNvPr>
          <p:cNvCxnSpPr>
            <a:cxnSpLocks/>
          </p:cNvCxnSpPr>
          <p:nvPr/>
        </p:nvCxnSpPr>
        <p:spPr>
          <a:xfrm flipV="1">
            <a:off x="0" y="4175881"/>
            <a:ext cx="11821886" cy="231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TextBox 8">
            <a:extLst>
              <a:ext uri="{FF2B5EF4-FFF2-40B4-BE49-F238E27FC236}">
                <a16:creationId xmlns:a16="http://schemas.microsoft.com/office/drawing/2014/main" id="{51C66454-29A5-2A4E-A140-20F8558606E2}"/>
              </a:ext>
            </a:extLst>
          </p:cNvPr>
          <p:cNvSpPr txBox="1"/>
          <p:nvPr/>
        </p:nvSpPr>
        <p:spPr>
          <a:xfrm>
            <a:off x="1192419" y="4223184"/>
            <a:ext cx="1171771"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Oktober2015</a:t>
            </a:r>
          </a:p>
        </p:txBody>
      </p:sp>
      <p:sp>
        <p:nvSpPr>
          <p:cNvPr id="39" name="TextBox 10">
            <a:extLst>
              <a:ext uri="{FF2B5EF4-FFF2-40B4-BE49-F238E27FC236}">
                <a16:creationId xmlns:a16="http://schemas.microsoft.com/office/drawing/2014/main" id="{7B66240D-99FD-1D46-AF24-FAF5A93F2FA3}"/>
              </a:ext>
            </a:extLst>
          </p:cNvPr>
          <p:cNvSpPr txBox="1"/>
          <p:nvPr/>
        </p:nvSpPr>
        <p:spPr>
          <a:xfrm>
            <a:off x="808908" y="2255191"/>
            <a:ext cx="1451691" cy="738664"/>
          </a:xfrm>
          <a:prstGeom prst="rect">
            <a:avLst/>
          </a:prstGeom>
          <a:noFill/>
          <a:ln>
            <a:noFill/>
          </a:ln>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Trondheim kommune starter lokalt prosjekt</a:t>
            </a:r>
          </a:p>
        </p:txBody>
      </p:sp>
      <p:sp>
        <p:nvSpPr>
          <p:cNvPr id="41" name="TextBox 18">
            <a:extLst>
              <a:ext uri="{FF2B5EF4-FFF2-40B4-BE49-F238E27FC236}">
                <a16:creationId xmlns:a16="http://schemas.microsoft.com/office/drawing/2014/main" id="{273D99E2-EDC5-894B-8212-C9284CA5BFF2}"/>
              </a:ext>
            </a:extLst>
          </p:cNvPr>
          <p:cNvSpPr txBox="1"/>
          <p:nvPr/>
        </p:nvSpPr>
        <p:spPr>
          <a:xfrm>
            <a:off x="2396614" y="2255191"/>
            <a:ext cx="1748166" cy="738664"/>
          </a:xfrm>
          <a:prstGeom prst="rect">
            <a:avLst/>
          </a:prstGeom>
          <a:noFill/>
          <a:ln>
            <a:noFill/>
          </a:ln>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Nasjonalt prosjekt, </a:t>
            </a:r>
            <a:r>
              <a:rPr lang="nb-NO" sz="1400" err="1"/>
              <a:t>DigiBarnevern</a:t>
            </a:r>
            <a:r>
              <a:rPr lang="nb-NO" sz="1400"/>
              <a:t>, blir etablert</a:t>
            </a:r>
          </a:p>
        </p:txBody>
      </p:sp>
      <p:sp>
        <p:nvSpPr>
          <p:cNvPr id="43" name="TextBox 35">
            <a:extLst>
              <a:ext uri="{FF2B5EF4-FFF2-40B4-BE49-F238E27FC236}">
                <a16:creationId xmlns:a16="http://schemas.microsoft.com/office/drawing/2014/main" id="{8AC18E74-1E74-AB41-876B-EC4165DB323F}"/>
              </a:ext>
            </a:extLst>
          </p:cNvPr>
          <p:cNvSpPr txBox="1"/>
          <p:nvPr/>
        </p:nvSpPr>
        <p:spPr>
          <a:xfrm>
            <a:off x="2357731" y="4215489"/>
            <a:ext cx="1258183"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September 2016</a:t>
            </a:r>
          </a:p>
        </p:txBody>
      </p:sp>
      <p:sp>
        <p:nvSpPr>
          <p:cNvPr id="44" name="TextBox 21">
            <a:extLst>
              <a:ext uri="{FF2B5EF4-FFF2-40B4-BE49-F238E27FC236}">
                <a16:creationId xmlns:a16="http://schemas.microsoft.com/office/drawing/2014/main" id="{4D3C7C56-84DB-6C4A-8AD6-EB482D38CFD9}"/>
              </a:ext>
            </a:extLst>
          </p:cNvPr>
          <p:cNvSpPr txBox="1"/>
          <p:nvPr/>
        </p:nvSpPr>
        <p:spPr>
          <a:xfrm>
            <a:off x="2851065" y="5266956"/>
            <a:ext cx="1758410" cy="954107"/>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err="1"/>
              <a:t>DigiBarneverns</a:t>
            </a:r>
            <a:r>
              <a:rPr lang="nb-NO" sz="1400"/>
              <a:t> </a:t>
            </a:r>
            <a:br>
              <a:rPr lang="nb-NO" sz="1400"/>
            </a:br>
            <a:r>
              <a:rPr lang="nb-NO" sz="1400"/>
              <a:t>konsept- og planleggings-</a:t>
            </a:r>
            <a:br>
              <a:rPr lang="nb-NO" sz="1400"/>
            </a:br>
            <a:r>
              <a:rPr lang="nb-NO" sz="1400"/>
              <a:t>fase starter</a:t>
            </a:r>
          </a:p>
        </p:txBody>
      </p:sp>
      <p:sp>
        <p:nvSpPr>
          <p:cNvPr id="45" name="TextBox 36">
            <a:extLst>
              <a:ext uri="{FF2B5EF4-FFF2-40B4-BE49-F238E27FC236}">
                <a16:creationId xmlns:a16="http://schemas.microsoft.com/office/drawing/2014/main" id="{36BB6DA9-45AE-354D-951F-3CF34EE69A66}"/>
              </a:ext>
            </a:extLst>
          </p:cNvPr>
          <p:cNvSpPr txBox="1"/>
          <p:nvPr/>
        </p:nvSpPr>
        <p:spPr>
          <a:xfrm>
            <a:off x="3315484" y="3914590"/>
            <a:ext cx="119633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November 2016</a:t>
            </a:r>
          </a:p>
        </p:txBody>
      </p:sp>
      <p:sp>
        <p:nvSpPr>
          <p:cNvPr id="46" name="TextBox 18">
            <a:extLst>
              <a:ext uri="{FF2B5EF4-FFF2-40B4-BE49-F238E27FC236}">
                <a16:creationId xmlns:a16="http://schemas.microsoft.com/office/drawing/2014/main" id="{3952A9F4-E6A4-A84C-919A-5AEE88B87D2C}"/>
              </a:ext>
            </a:extLst>
          </p:cNvPr>
          <p:cNvSpPr txBox="1"/>
          <p:nvPr/>
        </p:nvSpPr>
        <p:spPr>
          <a:xfrm>
            <a:off x="4239745" y="2255191"/>
            <a:ext cx="2323616" cy="954107"/>
          </a:xfrm>
          <a:prstGeom prst="rect">
            <a:avLst/>
          </a:prstGeom>
          <a:noFill/>
          <a:ln>
            <a:noFill/>
          </a:ln>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Gjennomføringsfasen starter. </a:t>
            </a:r>
            <a:r>
              <a:rPr lang="nb-NO" sz="1400" err="1"/>
              <a:t>DigiBarnevern</a:t>
            </a:r>
            <a:r>
              <a:rPr lang="nb-NO" sz="1400"/>
              <a:t> splittes i et kommunalt </a:t>
            </a:r>
            <a:br>
              <a:rPr lang="nb-NO" sz="1400"/>
            </a:br>
            <a:r>
              <a:rPr lang="nb-NO" sz="1400"/>
              <a:t>og et statlig prosjekt</a:t>
            </a:r>
          </a:p>
        </p:txBody>
      </p:sp>
      <p:sp>
        <p:nvSpPr>
          <p:cNvPr id="47" name="TextBox 35">
            <a:extLst>
              <a:ext uri="{FF2B5EF4-FFF2-40B4-BE49-F238E27FC236}">
                <a16:creationId xmlns:a16="http://schemas.microsoft.com/office/drawing/2014/main" id="{800B7395-21A8-6543-8751-9B092804B283}"/>
              </a:ext>
            </a:extLst>
          </p:cNvPr>
          <p:cNvSpPr txBox="1"/>
          <p:nvPr/>
        </p:nvSpPr>
        <p:spPr>
          <a:xfrm>
            <a:off x="4462986" y="4223184"/>
            <a:ext cx="765083"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2019</a:t>
            </a:r>
          </a:p>
        </p:txBody>
      </p:sp>
      <p:sp>
        <p:nvSpPr>
          <p:cNvPr id="49" name="TextBox 21">
            <a:extLst>
              <a:ext uri="{FF2B5EF4-FFF2-40B4-BE49-F238E27FC236}">
                <a16:creationId xmlns:a16="http://schemas.microsoft.com/office/drawing/2014/main" id="{FBF70C20-CFBA-A846-868F-731D0193AEF5}"/>
              </a:ext>
            </a:extLst>
          </p:cNvPr>
          <p:cNvSpPr txBox="1"/>
          <p:nvPr/>
        </p:nvSpPr>
        <p:spPr>
          <a:xfrm>
            <a:off x="4891127" y="5266956"/>
            <a:ext cx="1491385" cy="738664"/>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Nasjonal portal for bekymrings-melding lanseres</a:t>
            </a:r>
          </a:p>
        </p:txBody>
      </p:sp>
      <p:sp>
        <p:nvSpPr>
          <p:cNvPr id="50" name="TextBox 21">
            <a:extLst>
              <a:ext uri="{FF2B5EF4-FFF2-40B4-BE49-F238E27FC236}">
                <a16:creationId xmlns:a16="http://schemas.microsoft.com/office/drawing/2014/main" id="{F50CD814-054C-C64C-A5F9-7F5B2D22D226}"/>
              </a:ext>
            </a:extLst>
          </p:cNvPr>
          <p:cNvSpPr txBox="1"/>
          <p:nvPr/>
        </p:nvSpPr>
        <p:spPr>
          <a:xfrm>
            <a:off x="7748473" y="5266956"/>
            <a:ext cx="1688135" cy="1169551"/>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Barnevernfaglig kvalitetssystem publiseres for integrasjon i fagsystem</a:t>
            </a:r>
          </a:p>
        </p:txBody>
      </p:sp>
      <p:sp>
        <p:nvSpPr>
          <p:cNvPr id="51" name="TextBox 21">
            <a:extLst>
              <a:ext uri="{FF2B5EF4-FFF2-40B4-BE49-F238E27FC236}">
                <a16:creationId xmlns:a16="http://schemas.microsoft.com/office/drawing/2014/main" id="{4C507C09-1AC7-ED49-97CA-FB9F8F6CAF99}"/>
              </a:ext>
            </a:extLst>
          </p:cNvPr>
          <p:cNvSpPr txBox="1"/>
          <p:nvPr/>
        </p:nvSpPr>
        <p:spPr>
          <a:xfrm>
            <a:off x="9138643" y="2255191"/>
            <a:ext cx="1451691" cy="1169551"/>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Visma og  </a:t>
            </a:r>
            <a:r>
              <a:rPr lang="nb-NO" sz="1400" err="1"/>
              <a:t>Netcompany</a:t>
            </a:r>
            <a:r>
              <a:rPr lang="nb-NO" sz="1400"/>
              <a:t> har integrert løsningene </a:t>
            </a:r>
            <a:br>
              <a:rPr lang="nb-NO" sz="1400"/>
            </a:br>
            <a:r>
              <a:rPr lang="nb-NO" sz="1400"/>
              <a:t>i nye fagsystem</a:t>
            </a:r>
          </a:p>
        </p:txBody>
      </p:sp>
      <p:sp>
        <p:nvSpPr>
          <p:cNvPr id="52" name="TextBox 21">
            <a:extLst>
              <a:ext uri="{FF2B5EF4-FFF2-40B4-BE49-F238E27FC236}">
                <a16:creationId xmlns:a16="http://schemas.microsoft.com/office/drawing/2014/main" id="{18750F91-9F21-6548-A432-DAB55B27D7FD}"/>
              </a:ext>
            </a:extLst>
          </p:cNvPr>
          <p:cNvSpPr txBox="1"/>
          <p:nvPr/>
        </p:nvSpPr>
        <p:spPr>
          <a:xfrm>
            <a:off x="7029228" y="2255191"/>
            <a:ext cx="1451691" cy="523220"/>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Rapporterings-</a:t>
            </a:r>
            <a:br>
              <a:rPr lang="nb-NO" sz="1400"/>
            </a:br>
            <a:r>
              <a:rPr lang="nb-NO" sz="1400"/>
              <a:t>krav publisert</a:t>
            </a:r>
          </a:p>
        </p:txBody>
      </p:sp>
      <p:sp>
        <p:nvSpPr>
          <p:cNvPr id="53" name="TextBox 21">
            <a:extLst>
              <a:ext uri="{FF2B5EF4-FFF2-40B4-BE49-F238E27FC236}">
                <a16:creationId xmlns:a16="http://schemas.microsoft.com/office/drawing/2014/main" id="{ECC48901-EC4C-844D-8700-F9443660805F}"/>
              </a:ext>
            </a:extLst>
          </p:cNvPr>
          <p:cNvSpPr txBox="1"/>
          <p:nvPr/>
        </p:nvSpPr>
        <p:spPr>
          <a:xfrm>
            <a:off x="10243905" y="5266956"/>
            <a:ext cx="1673276" cy="954107"/>
          </a:xfrm>
          <a:prstGeom prst="rect">
            <a:avLst/>
          </a:prstGeom>
          <a:noFill/>
          <a:ln>
            <a:noFill/>
          </a:ln>
        </p:spPr>
        <p:txBody>
          <a:bodyPr wrap="square"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a:t>Prosjektslutt </a:t>
            </a:r>
            <a:br>
              <a:rPr lang="nb-NO" sz="1400"/>
            </a:br>
            <a:r>
              <a:rPr lang="nb-NO" sz="1400"/>
              <a:t>– leveransene overlevert til forvaltning</a:t>
            </a:r>
          </a:p>
        </p:txBody>
      </p:sp>
      <p:sp>
        <p:nvSpPr>
          <p:cNvPr id="56" name="TextBox 35">
            <a:extLst>
              <a:ext uri="{FF2B5EF4-FFF2-40B4-BE49-F238E27FC236}">
                <a16:creationId xmlns:a16="http://schemas.microsoft.com/office/drawing/2014/main" id="{D3EED5E2-BB61-5846-9DEA-E83671066250}"/>
              </a:ext>
            </a:extLst>
          </p:cNvPr>
          <p:cNvSpPr txBox="1"/>
          <p:nvPr/>
        </p:nvSpPr>
        <p:spPr>
          <a:xfrm>
            <a:off x="9478822" y="4175881"/>
            <a:ext cx="765083"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Q3 2022</a:t>
            </a:r>
          </a:p>
        </p:txBody>
      </p:sp>
      <p:sp>
        <p:nvSpPr>
          <p:cNvPr id="57" name="TextBox 35">
            <a:extLst>
              <a:ext uri="{FF2B5EF4-FFF2-40B4-BE49-F238E27FC236}">
                <a16:creationId xmlns:a16="http://schemas.microsoft.com/office/drawing/2014/main" id="{E6C4CB5A-3C63-6A4F-9755-7425D94C6EC0}"/>
              </a:ext>
            </a:extLst>
          </p:cNvPr>
          <p:cNvSpPr txBox="1"/>
          <p:nvPr/>
        </p:nvSpPr>
        <p:spPr>
          <a:xfrm>
            <a:off x="8096001" y="3914590"/>
            <a:ext cx="98027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Februar 2022</a:t>
            </a:r>
          </a:p>
        </p:txBody>
      </p:sp>
      <p:sp>
        <p:nvSpPr>
          <p:cNvPr id="58" name="TextBox 35">
            <a:extLst>
              <a:ext uri="{FF2B5EF4-FFF2-40B4-BE49-F238E27FC236}">
                <a16:creationId xmlns:a16="http://schemas.microsoft.com/office/drawing/2014/main" id="{382B38E2-BA48-A847-A070-984AB12347A6}"/>
              </a:ext>
            </a:extLst>
          </p:cNvPr>
          <p:cNvSpPr txBox="1"/>
          <p:nvPr/>
        </p:nvSpPr>
        <p:spPr>
          <a:xfrm>
            <a:off x="7058032" y="4175881"/>
            <a:ext cx="1405632"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Desember 2021</a:t>
            </a:r>
          </a:p>
        </p:txBody>
      </p:sp>
      <p:sp>
        <p:nvSpPr>
          <p:cNvPr id="59" name="TextBox 35">
            <a:extLst>
              <a:ext uri="{FF2B5EF4-FFF2-40B4-BE49-F238E27FC236}">
                <a16:creationId xmlns:a16="http://schemas.microsoft.com/office/drawing/2014/main" id="{1EB15CF1-D8E3-5F45-BD00-072317816AA5}"/>
              </a:ext>
            </a:extLst>
          </p:cNvPr>
          <p:cNvSpPr txBox="1"/>
          <p:nvPr/>
        </p:nvSpPr>
        <p:spPr>
          <a:xfrm>
            <a:off x="5304537" y="3914590"/>
            <a:ext cx="997760"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April 2020</a:t>
            </a:r>
          </a:p>
        </p:txBody>
      </p:sp>
      <p:sp>
        <p:nvSpPr>
          <p:cNvPr id="60" name="TextBox 35">
            <a:extLst>
              <a:ext uri="{FF2B5EF4-FFF2-40B4-BE49-F238E27FC236}">
                <a16:creationId xmlns:a16="http://schemas.microsoft.com/office/drawing/2014/main" id="{6D004778-E896-5141-9CFE-E7658BC007F2}"/>
              </a:ext>
            </a:extLst>
          </p:cNvPr>
          <p:cNvSpPr txBox="1"/>
          <p:nvPr/>
        </p:nvSpPr>
        <p:spPr>
          <a:xfrm>
            <a:off x="10649857" y="3914590"/>
            <a:ext cx="138251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b="1"/>
              <a:t>Desember 2022</a:t>
            </a:r>
          </a:p>
        </p:txBody>
      </p:sp>
      <p:cxnSp>
        <p:nvCxnSpPr>
          <p:cNvPr id="61" name="Straight Arrow Connector 13">
            <a:extLst>
              <a:ext uri="{FF2B5EF4-FFF2-40B4-BE49-F238E27FC236}">
                <a16:creationId xmlns:a16="http://schemas.microsoft.com/office/drawing/2014/main" id="{C9DCB597-DFCF-6547-BA94-5E5336F5649C}"/>
              </a:ext>
              <a:ext uri="{C183D7F6-B498-43B3-948B-1728B52AA6E4}">
                <adec:decorative xmlns:adec="http://schemas.microsoft.com/office/drawing/2017/decorative" val="1"/>
              </a:ext>
            </a:extLst>
          </p:cNvPr>
          <p:cNvCxnSpPr>
            <a:cxnSpLocks/>
          </p:cNvCxnSpPr>
          <p:nvPr/>
        </p:nvCxnSpPr>
        <p:spPr>
          <a:xfrm rot="10800000">
            <a:off x="3657759" y="4237088"/>
            <a:ext cx="0" cy="98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13">
            <a:extLst>
              <a:ext uri="{FF2B5EF4-FFF2-40B4-BE49-F238E27FC236}">
                <a16:creationId xmlns:a16="http://schemas.microsoft.com/office/drawing/2014/main" id="{3FC87FA8-0CF5-5F43-B259-8B0A0B012EF5}"/>
              </a:ext>
              <a:ext uri="{C183D7F6-B498-43B3-948B-1728B52AA6E4}">
                <adec:decorative xmlns:adec="http://schemas.microsoft.com/office/drawing/2017/decorative" val="1"/>
              </a:ext>
            </a:extLst>
          </p:cNvPr>
          <p:cNvCxnSpPr>
            <a:cxnSpLocks/>
          </p:cNvCxnSpPr>
          <p:nvPr/>
        </p:nvCxnSpPr>
        <p:spPr>
          <a:xfrm rot="10800000">
            <a:off x="5633088" y="4237088"/>
            <a:ext cx="0" cy="98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13">
            <a:extLst>
              <a:ext uri="{FF2B5EF4-FFF2-40B4-BE49-F238E27FC236}">
                <a16:creationId xmlns:a16="http://schemas.microsoft.com/office/drawing/2014/main" id="{96E7964E-8890-DB45-B533-59DC908972E6}"/>
              </a:ext>
              <a:ext uri="{C183D7F6-B498-43B3-948B-1728B52AA6E4}">
                <adec:decorative xmlns:adec="http://schemas.microsoft.com/office/drawing/2017/decorative" val="1"/>
              </a:ext>
            </a:extLst>
          </p:cNvPr>
          <p:cNvCxnSpPr>
            <a:cxnSpLocks/>
          </p:cNvCxnSpPr>
          <p:nvPr/>
        </p:nvCxnSpPr>
        <p:spPr>
          <a:xfrm rot="10800000">
            <a:off x="8585416" y="4237088"/>
            <a:ext cx="0" cy="98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13">
            <a:extLst>
              <a:ext uri="{FF2B5EF4-FFF2-40B4-BE49-F238E27FC236}">
                <a16:creationId xmlns:a16="http://schemas.microsoft.com/office/drawing/2014/main" id="{C0C94D7C-A803-4644-9790-BAE7AFEE0051}"/>
              </a:ext>
              <a:ext uri="{C183D7F6-B498-43B3-948B-1728B52AA6E4}">
                <adec:decorative xmlns:adec="http://schemas.microsoft.com/office/drawing/2017/decorative" val="1"/>
              </a:ext>
            </a:extLst>
          </p:cNvPr>
          <p:cNvCxnSpPr>
            <a:cxnSpLocks/>
          </p:cNvCxnSpPr>
          <p:nvPr/>
        </p:nvCxnSpPr>
        <p:spPr>
          <a:xfrm rot="10800000">
            <a:off x="11249712" y="4237088"/>
            <a:ext cx="0" cy="98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13">
            <a:extLst>
              <a:ext uri="{FF2B5EF4-FFF2-40B4-BE49-F238E27FC236}">
                <a16:creationId xmlns:a16="http://schemas.microsoft.com/office/drawing/2014/main" id="{6825DD5A-D80A-3943-AF08-E211559FC220}"/>
              </a:ext>
              <a:ext uri="{C183D7F6-B498-43B3-948B-1728B52AA6E4}">
                <adec:decorative xmlns:adec="http://schemas.microsoft.com/office/drawing/2017/decorative" val="1"/>
              </a:ext>
            </a:extLst>
          </p:cNvPr>
          <p:cNvCxnSpPr>
            <a:cxnSpLocks/>
          </p:cNvCxnSpPr>
          <p:nvPr/>
        </p:nvCxnSpPr>
        <p:spPr>
          <a:xfrm>
            <a:off x="3099975" y="3117954"/>
            <a:ext cx="0" cy="105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13">
            <a:extLst>
              <a:ext uri="{FF2B5EF4-FFF2-40B4-BE49-F238E27FC236}">
                <a16:creationId xmlns:a16="http://schemas.microsoft.com/office/drawing/2014/main" id="{ED722616-F1A5-0C42-8321-96C523D425B7}"/>
              </a:ext>
              <a:ext uri="{C183D7F6-B498-43B3-948B-1728B52AA6E4}">
                <adec:decorative xmlns:adec="http://schemas.microsoft.com/office/drawing/2017/decorative" val="1"/>
              </a:ext>
            </a:extLst>
          </p:cNvPr>
          <p:cNvCxnSpPr>
            <a:cxnSpLocks/>
          </p:cNvCxnSpPr>
          <p:nvPr/>
        </p:nvCxnSpPr>
        <p:spPr>
          <a:xfrm>
            <a:off x="1559496" y="3117954"/>
            <a:ext cx="0" cy="105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13">
            <a:extLst>
              <a:ext uri="{FF2B5EF4-FFF2-40B4-BE49-F238E27FC236}">
                <a16:creationId xmlns:a16="http://schemas.microsoft.com/office/drawing/2014/main" id="{B8A0670F-A768-E740-B986-15371E62839A}"/>
              </a:ext>
              <a:ext uri="{C183D7F6-B498-43B3-948B-1728B52AA6E4}">
                <adec:decorative xmlns:adec="http://schemas.microsoft.com/office/drawing/2017/decorative" val="1"/>
              </a:ext>
            </a:extLst>
          </p:cNvPr>
          <p:cNvCxnSpPr>
            <a:cxnSpLocks/>
          </p:cNvCxnSpPr>
          <p:nvPr/>
        </p:nvCxnSpPr>
        <p:spPr>
          <a:xfrm>
            <a:off x="4693315" y="3117954"/>
            <a:ext cx="0" cy="105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13">
            <a:extLst>
              <a:ext uri="{FF2B5EF4-FFF2-40B4-BE49-F238E27FC236}">
                <a16:creationId xmlns:a16="http://schemas.microsoft.com/office/drawing/2014/main" id="{9906F318-0951-6847-A600-C2A07F36244B}"/>
              </a:ext>
              <a:ext uri="{C183D7F6-B498-43B3-948B-1728B52AA6E4}">
                <adec:decorative xmlns:adec="http://schemas.microsoft.com/office/drawing/2017/decorative" val="1"/>
              </a:ext>
            </a:extLst>
          </p:cNvPr>
          <p:cNvCxnSpPr>
            <a:cxnSpLocks/>
          </p:cNvCxnSpPr>
          <p:nvPr/>
        </p:nvCxnSpPr>
        <p:spPr>
          <a:xfrm>
            <a:off x="9798388" y="3117954"/>
            <a:ext cx="0" cy="105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3">
            <a:extLst>
              <a:ext uri="{FF2B5EF4-FFF2-40B4-BE49-F238E27FC236}">
                <a16:creationId xmlns:a16="http://schemas.microsoft.com/office/drawing/2014/main" id="{7F306124-B13B-7A46-B898-59FA701480F0}"/>
              </a:ext>
              <a:ext uri="{C183D7F6-B498-43B3-948B-1728B52AA6E4}">
                <adec:decorative xmlns:adec="http://schemas.microsoft.com/office/drawing/2017/decorative" val="1"/>
              </a:ext>
            </a:extLst>
          </p:cNvPr>
          <p:cNvCxnSpPr>
            <a:cxnSpLocks/>
          </p:cNvCxnSpPr>
          <p:nvPr/>
        </p:nvCxnSpPr>
        <p:spPr>
          <a:xfrm>
            <a:off x="7608168" y="2743200"/>
            <a:ext cx="0" cy="143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72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78C68CD-1B56-4913-86A5-0C3A5543E3C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566045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5" name="Object 4" hidden="1">
                        <a:extLst>
                          <a:ext uri="{FF2B5EF4-FFF2-40B4-BE49-F238E27FC236}">
                            <a16:creationId xmlns:a16="http://schemas.microsoft.com/office/drawing/2014/main" id="{578C68CD-1B56-4913-86A5-0C3A5543E3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4A4C150-E21E-47EA-8C46-67672ACD251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11">
              <a:lnSpc>
                <a:spcPct val="90000"/>
              </a:lnSpc>
              <a:spcBef>
                <a:spcPct val="0"/>
              </a:spcBef>
              <a:spcAft>
                <a:spcPct val="0"/>
              </a:spcAft>
              <a:defRPr/>
            </a:pPr>
            <a:endParaRPr lang="nb-NO" sz="3800" b="1">
              <a:solidFill>
                <a:prstClr val="white"/>
              </a:solidFill>
              <a:latin typeface="Calibri" panose="020F0502020204030204" pitchFamily="34" charset="0"/>
              <a:ea typeface="+mj-ea"/>
              <a:cs typeface="+mj-cs"/>
              <a:sym typeface="Calibri" panose="020F0502020204030204" pitchFamily="34" charset="0"/>
            </a:endParaRPr>
          </a:p>
        </p:txBody>
      </p:sp>
      <p:sp>
        <p:nvSpPr>
          <p:cNvPr id="2" name="Rektangel 1">
            <a:extLst>
              <a:ext uri="{FF2B5EF4-FFF2-40B4-BE49-F238E27FC236}">
                <a16:creationId xmlns:a16="http://schemas.microsoft.com/office/drawing/2014/main" id="{76E4D018-469B-F34A-9643-4DCE55D81972}"/>
              </a:ext>
            </a:extLst>
          </p:cNvPr>
          <p:cNvSpPr/>
          <p:nvPr/>
        </p:nvSpPr>
        <p:spPr>
          <a:xfrm>
            <a:off x="954156" y="4290468"/>
            <a:ext cx="1727909"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Melder (privat eller offentlig)</a:t>
            </a:r>
          </a:p>
        </p:txBody>
      </p:sp>
      <p:sp>
        <p:nvSpPr>
          <p:cNvPr id="8" name="Rektangel 7">
            <a:extLst>
              <a:ext uri="{FF2B5EF4-FFF2-40B4-BE49-F238E27FC236}">
                <a16:creationId xmlns:a16="http://schemas.microsoft.com/office/drawing/2014/main" id="{689CEF81-F181-7B49-AA7D-39925EA35DDA}"/>
              </a:ext>
            </a:extLst>
          </p:cNvPr>
          <p:cNvSpPr/>
          <p:nvPr/>
        </p:nvSpPr>
        <p:spPr>
          <a:xfrm>
            <a:off x="4968216" y="4290468"/>
            <a:ext cx="746230" cy="215444"/>
          </a:xfrm>
          <a:prstGeom prst="rect">
            <a:avLst/>
          </a:prstGeom>
        </p:spPr>
        <p:txBody>
          <a:bodyPr wrap="none" lIns="0" tIns="0" rIns="0" bIns="0">
            <a:spAutoFit/>
          </a:bodyPr>
          <a:lstStyle/>
          <a:p>
            <a:pPr defTabSz="914411">
              <a:tabLst>
                <a:tab pos="2244753" algn="l"/>
                <a:tab pos="2327304" algn="l"/>
              </a:tabLst>
              <a:defRPr/>
            </a:pPr>
            <a:r>
              <a:rPr lang="nb-NO" sz="1400" b="1" spc="-20">
                <a:solidFill>
                  <a:prstClr val="black"/>
                </a:solidFill>
              </a:rPr>
              <a:t>Fagsystem</a:t>
            </a:r>
          </a:p>
        </p:txBody>
      </p:sp>
      <p:sp>
        <p:nvSpPr>
          <p:cNvPr id="9" name="Rektangel 8">
            <a:extLst>
              <a:ext uri="{FF2B5EF4-FFF2-40B4-BE49-F238E27FC236}">
                <a16:creationId xmlns:a16="http://schemas.microsoft.com/office/drawing/2014/main" id="{D70C6C2E-525B-EB41-861E-791A47F3AF83}"/>
              </a:ext>
            </a:extLst>
          </p:cNvPr>
          <p:cNvSpPr/>
          <p:nvPr/>
        </p:nvSpPr>
        <p:spPr>
          <a:xfrm>
            <a:off x="8997776" y="4290468"/>
            <a:ext cx="2406428"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Kommunale ledere, </a:t>
            </a:r>
            <a:r>
              <a:rPr lang="nb-NO" sz="1200" spc="-20" err="1">
                <a:solidFill>
                  <a:prstClr val="black"/>
                </a:solidFill>
              </a:rPr>
              <a:t>Bufdir</a:t>
            </a:r>
            <a:r>
              <a:rPr lang="nb-NO" sz="1200" spc="-20">
                <a:solidFill>
                  <a:prstClr val="black"/>
                </a:solidFill>
              </a:rPr>
              <a:t>, SSB og andre</a:t>
            </a:r>
          </a:p>
        </p:txBody>
      </p:sp>
      <p:sp>
        <p:nvSpPr>
          <p:cNvPr id="10" name="Rektangel 9">
            <a:extLst>
              <a:ext uri="{FF2B5EF4-FFF2-40B4-BE49-F238E27FC236}">
                <a16:creationId xmlns:a16="http://schemas.microsoft.com/office/drawing/2014/main" id="{5AB7B6FD-5E38-0147-98CA-9B130B22E22A}"/>
              </a:ext>
            </a:extLst>
          </p:cNvPr>
          <p:cNvSpPr/>
          <p:nvPr/>
        </p:nvSpPr>
        <p:spPr>
          <a:xfrm>
            <a:off x="4960467" y="2329932"/>
            <a:ext cx="1399166" cy="184666"/>
          </a:xfrm>
          <a:prstGeom prst="rect">
            <a:avLst/>
          </a:prstGeom>
        </p:spPr>
        <p:txBody>
          <a:bodyPr wrap="none" lIns="0" tIns="0" rIns="0" bIns="0">
            <a:spAutoFit/>
          </a:bodyPr>
          <a:lstStyle/>
          <a:p>
            <a:pPr defTabSz="914411">
              <a:tabLst>
                <a:tab pos="2244753" algn="l"/>
                <a:tab pos="2327304" algn="l"/>
              </a:tabLst>
              <a:defRPr/>
            </a:pPr>
            <a:r>
              <a:rPr lang="nb-NO" sz="1200" spc="-20">
                <a:solidFill>
                  <a:prstClr val="black"/>
                </a:solidFill>
              </a:rPr>
              <a:t>Barn, unge og foresatte</a:t>
            </a:r>
          </a:p>
        </p:txBody>
      </p:sp>
      <p:sp>
        <p:nvSpPr>
          <p:cNvPr id="11" name="Rektangel 10">
            <a:extLst>
              <a:ext uri="{FF2B5EF4-FFF2-40B4-BE49-F238E27FC236}">
                <a16:creationId xmlns:a16="http://schemas.microsoft.com/office/drawing/2014/main" id="{DF828BE2-F6C1-9F4E-8FD2-8988B1053C0D}"/>
              </a:ext>
            </a:extLst>
          </p:cNvPr>
          <p:cNvSpPr/>
          <p:nvPr/>
        </p:nvSpPr>
        <p:spPr>
          <a:xfrm>
            <a:off x="1088836" y="4825159"/>
            <a:ext cx="1722138" cy="430887"/>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Nasjonal portal </a:t>
            </a:r>
            <a:br>
              <a:rPr lang="nb-NO" sz="1400" b="1">
                <a:solidFill>
                  <a:prstClr val="black"/>
                </a:solidFill>
              </a:rPr>
            </a:br>
            <a:r>
              <a:rPr lang="nb-NO" sz="1400" b="1">
                <a:solidFill>
                  <a:prstClr val="black"/>
                </a:solidFill>
              </a:rPr>
              <a:t>for bekymringsmelding</a:t>
            </a:r>
          </a:p>
        </p:txBody>
      </p:sp>
      <p:sp>
        <p:nvSpPr>
          <p:cNvPr id="12" name="Rektangel 11">
            <a:extLst>
              <a:ext uri="{FF2B5EF4-FFF2-40B4-BE49-F238E27FC236}">
                <a16:creationId xmlns:a16="http://schemas.microsoft.com/office/drawing/2014/main" id="{5CEF6F33-0539-7C45-973C-226A6C481C4C}"/>
              </a:ext>
            </a:extLst>
          </p:cNvPr>
          <p:cNvSpPr/>
          <p:nvPr/>
        </p:nvSpPr>
        <p:spPr>
          <a:xfrm>
            <a:off x="5071900" y="4825159"/>
            <a:ext cx="1243417" cy="430887"/>
          </a:xfrm>
          <a:prstGeom prst="rect">
            <a:avLst/>
          </a:prstGeom>
        </p:spPr>
        <p:txBody>
          <a:bodyPr wrap="none" lIns="0" tIns="0" rIns="0" bIns="0" anchor="t">
            <a:spAutoFit/>
          </a:bodyPr>
          <a:lstStyle/>
          <a:p>
            <a:pPr defTabSz="914411">
              <a:tabLst>
                <a:tab pos="2244753" algn="l"/>
                <a:tab pos="2327304" algn="l"/>
              </a:tabLst>
              <a:defRPr/>
            </a:pPr>
            <a:r>
              <a:rPr lang="nb-NO" sz="1400" b="1"/>
              <a:t>Barnevernsfaglig</a:t>
            </a:r>
            <a:br>
              <a:rPr lang="nb-NO" sz="1400" b="1"/>
            </a:br>
            <a:r>
              <a:rPr lang="nb-NO" sz="1400" b="1"/>
              <a:t>kvalitetssystem</a:t>
            </a:r>
            <a:endParaRPr lang="nb-NO" sz="1400" b="1">
              <a:solidFill>
                <a:prstClr val="black"/>
              </a:solidFill>
            </a:endParaRPr>
          </a:p>
        </p:txBody>
      </p:sp>
      <p:sp>
        <p:nvSpPr>
          <p:cNvPr id="13" name="Rektangel 12">
            <a:extLst>
              <a:ext uri="{FF2B5EF4-FFF2-40B4-BE49-F238E27FC236}">
                <a16:creationId xmlns:a16="http://schemas.microsoft.com/office/drawing/2014/main" id="{5203F235-0EE8-D04F-AB51-DA882F9BB5F4}"/>
              </a:ext>
            </a:extLst>
          </p:cNvPr>
          <p:cNvSpPr/>
          <p:nvPr/>
        </p:nvSpPr>
        <p:spPr>
          <a:xfrm>
            <a:off x="8992972" y="4825159"/>
            <a:ext cx="1405128" cy="430887"/>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Nasjonalt</a:t>
            </a:r>
            <a:br>
              <a:rPr lang="nb-NO" sz="1400" b="1">
                <a:solidFill>
                  <a:prstClr val="black"/>
                </a:solidFill>
              </a:rPr>
            </a:br>
            <a:r>
              <a:rPr lang="nb-NO" sz="1400" b="1">
                <a:solidFill>
                  <a:prstClr val="black"/>
                </a:solidFill>
              </a:rPr>
              <a:t>barnevernsregister</a:t>
            </a:r>
          </a:p>
        </p:txBody>
      </p:sp>
      <p:sp>
        <p:nvSpPr>
          <p:cNvPr id="14" name="Rektangel 13">
            <a:extLst>
              <a:ext uri="{FF2B5EF4-FFF2-40B4-BE49-F238E27FC236}">
                <a16:creationId xmlns:a16="http://schemas.microsoft.com/office/drawing/2014/main" id="{B60C2ADB-0888-BE4C-B53B-D7F742A1FEDD}"/>
              </a:ext>
            </a:extLst>
          </p:cNvPr>
          <p:cNvSpPr/>
          <p:nvPr/>
        </p:nvSpPr>
        <p:spPr>
          <a:xfrm>
            <a:off x="5071900" y="2951607"/>
            <a:ext cx="1411348" cy="215444"/>
          </a:xfrm>
          <a:prstGeom prst="rect">
            <a:avLst/>
          </a:prstGeom>
        </p:spPr>
        <p:txBody>
          <a:bodyPr wrap="none" lIns="0" tIns="0" rIns="0" bIns="0">
            <a:spAutoFit/>
          </a:bodyPr>
          <a:lstStyle/>
          <a:p>
            <a:pPr defTabSz="914411">
              <a:tabLst>
                <a:tab pos="2244753" algn="l"/>
                <a:tab pos="2327304" algn="l"/>
              </a:tabLst>
              <a:defRPr/>
            </a:pPr>
            <a:r>
              <a:rPr lang="nb-NO" sz="1400" b="1">
                <a:solidFill>
                  <a:prstClr val="black"/>
                </a:solidFill>
              </a:rPr>
              <a:t>Innbyggertjenester</a:t>
            </a:r>
          </a:p>
        </p:txBody>
      </p:sp>
      <p:sp>
        <p:nvSpPr>
          <p:cNvPr id="15" name="Title 3">
            <a:extLst>
              <a:ext uri="{FF2B5EF4-FFF2-40B4-BE49-F238E27FC236}">
                <a16:creationId xmlns:a16="http://schemas.microsoft.com/office/drawing/2014/main" id="{155B442E-822B-CC4A-8D3F-2725BB16BA13}"/>
              </a:ext>
            </a:extLst>
          </p:cNvPr>
          <p:cNvSpPr>
            <a:spLocks noGrp="1"/>
          </p:cNvSpPr>
          <p:nvPr>
            <p:ph type="title"/>
          </p:nvPr>
        </p:nvSpPr>
        <p:spPr>
          <a:xfrm>
            <a:off x="864109" y="569531"/>
            <a:ext cx="8847158" cy="1052596"/>
          </a:xfrm>
        </p:spPr>
        <p:txBody>
          <a:bodyPr>
            <a:normAutofit fontScale="90000"/>
          </a:bodyPr>
          <a:lstStyle/>
          <a:p>
            <a:br>
              <a:rPr lang="nb-NO"/>
            </a:br>
            <a:r>
              <a:rPr lang="nb-NO">
                <a:cs typeface="Calibri"/>
              </a:rPr>
              <a:t>Hvordan henger de digitale løsningene sammen?</a:t>
            </a:r>
            <a:endParaRPr lang="nb-NO"/>
          </a:p>
        </p:txBody>
      </p:sp>
    </p:spTree>
    <p:extLst>
      <p:ext uri="{BB962C8B-B14F-4D97-AF65-F5344CB8AC3E}">
        <p14:creationId xmlns:p14="http://schemas.microsoft.com/office/powerpoint/2010/main" val="90200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24EA2B-AB7A-AF4A-8708-B7332D3F3E8D}"/>
              </a:ext>
            </a:extLst>
          </p:cNvPr>
          <p:cNvSpPr>
            <a:spLocks noGrp="1"/>
          </p:cNvSpPr>
          <p:nvPr>
            <p:ph type="title"/>
          </p:nvPr>
        </p:nvSpPr>
        <p:spPr>
          <a:xfrm>
            <a:off x="656879" y="2119733"/>
            <a:ext cx="10878241" cy="2618533"/>
          </a:xfrm>
        </p:spPr>
        <p:txBody>
          <a:bodyPr>
            <a:noAutofit/>
          </a:bodyPr>
          <a:lstStyle/>
          <a:p>
            <a:r>
              <a:rPr lang="nb-NO"/>
              <a:t>Utfordringene i dag</a:t>
            </a:r>
          </a:p>
        </p:txBody>
      </p:sp>
    </p:spTree>
    <p:extLst>
      <p:ext uri="{BB962C8B-B14F-4D97-AF65-F5344CB8AC3E}">
        <p14:creationId xmlns:p14="http://schemas.microsoft.com/office/powerpoint/2010/main" val="420058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21069FE-D72C-7248-93FF-238473AC6EBE}"/>
              </a:ext>
            </a:extLst>
          </p:cNvPr>
          <p:cNvSpPr>
            <a:spLocks noGrp="1"/>
          </p:cNvSpPr>
          <p:nvPr>
            <p:ph type="title"/>
          </p:nvPr>
        </p:nvSpPr>
        <p:spPr>
          <a:xfrm>
            <a:off x="656879" y="2119733"/>
            <a:ext cx="10878241" cy="2618533"/>
          </a:xfrm>
        </p:spPr>
        <p:txBody>
          <a:bodyPr anchor="ctr">
            <a:noAutofit/>
          </a:bodyPr>
          <a:lstStyle/>
          <a:p>
            <a:r>
              <a:rPr lang="nb-NO"/>
              <a:t>Utfordring:</a:t>
            </a:r>
            <a:br>
              <a:rPr lang="nb-NO"/>
            </a:br>
            <a:r>
              <a:rPr lang="nb-NO" sz="4000" b="0"/>
              <a:t>Ansatte får for liten hjelp i </a:t>
            </a:r>
            <a:br>
              <a:rPr lang="nb-NO" sz="4000" b="0"/>
            </a:br>
            <a:r>
              <a:rPr lang="nb-NO" sz="4000" b="0"/>
              <a:t>eksisterende fagsystemer til </a:t>
            </a:r>
            <a:br>
              <a:rPr lang="nb-NO" sz="4000" b="0"/>
            </a:br>
            <a:r>
              <a:rPr lang="nb-NO" sz="4000" b="0"/>
              <a:t>å jobbe effektivt og forsvarlig</a:t>
            </a:r>
            <a:endParaRPr lang="nb-NO" b="0"/>
          </a:p>
        </p:txBody>
      </p:sp>
      <p:sp>
        <p:nvSpPr>
          <p:cNvPr id="4" name="Tittel 2">
            <a:extLst>
              <a:ext uri="{FF2B5EF4-FFF2-40B4-BE49-F238E27FC236}">
                <a16:creationId xmlns:a16="http://schemas.microsoft.com/office/drawing/2014/main" id="{30B1142E-459E-D34B-8517-3E51C4CCE99D}"/>
              </a:ext>
            </a:extLst>
          </p:cNvPr>
          <p:cNvSpPr txBox="1">
            <a:spLocks/>
          </p:cNvSpPr>
          <p:nvPr/>
        </p:nvSpPr>
        <p:spPr>
          <a:xfrm>
            <a:off x="656879" y="569531"/>
            <a:ext cx="4979479"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sz="2400" b="0"/>
              <a:t>Ansatte:</a:t>
            </a:r>
            <a:endParaRPr lang="nb-NO" sz="2400" b="0" strike="sngStrike">
              <a:cs typeface="Calibri"/>
            </a:endParaRPr>
          </a:p>
        </p:txBody>
      </p:sp>
    </p:spTree>
    <p:extLst>
      <p:ext uri="{BB962C8B-B14F-4D97-AF65-F5344CB8AC3E}">
        <p14:creationId xmlns:p14="http://schemas.microsoft.com/office/powerpoint/2010/main" val="423345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281B82A-3306-E14A-8D1F-ED00A1DD7F73}"/>
              </a:ext>
            </a:extLst>
          </p:cNvPr>
          <p:cNvSpPr>
            <a:spLocks noGrp="1"/>
          </p:cNvSpPr>
          <p:nvPr>
            <p:ph type="body" sz="quarter" idx="13"/>
          </p:nvPr>
        </p:nvSpPr>
        <p:spPr/>
        <p:txBody>
          <a:bodyPr>
            <a:normAutofit fontScale="92500" lnSpcReduction="10000"/>
          </a:bodyPr>
          <a:lstStyle/>
          <a:p>
            <a:r>
              <a:rPr lang="nb-NO"/>
              <a:t>Sagt av barnevernsleder </a:t>
            </a:r>
            <a:br>
              <a:rPr lang="nb-NO"/>
            </a:br>
            <a:r>
              <a:rPr lang="nb-NO"/>
              <a:t>i </a:t>
            </a:r>
            <a:r>
              <a:rPr lang="nb-NO" err="1"/>
              <a:t>bakgrunnsintervju</a:t>
            </a:r>
            <a:r>
              <a:rPr lang="nb-NO"/>
              <a:t> høsten 2021</a:t>
            </a:r>
          </a:p>
        </p:txBody>
      </p:sp>
      <p:sp>
        <p:nvSpPr>
          <p:cNvPr id="3" name="Tittel 2">
            <a:extLst>
              <a:ext uri="{FF2B5EF4-FFF2-40B4-BE49-F238E27FC236}">
                <a16:creationId xmlns:a16="http://schemas.microsoft.com/office/drawing/2014/main" id="{026A0A0E-2D61-434B-8C61-7155FB5CDAE3}"/>
              </a:ext>
            </a:extLst>
          </p:cNvPr>
          <p:cNvSpPr>
            <a:spLocks noGrp="1"/>
          </p:cNvSpPr>
          <p:nvPr>
            <p:ph type="title"/>
          </p:nvPr>
        </p:nvSpPr>
        <p:spPr/>
        <p:txBody>
          <a:bodyPr/>
          <a:lstStyle/>
          <a:p>
            <a:r>
              <a:rPr lang="nb-NO"/>
              <a:t>Vi har et veldig komplisert arbeid</a:t>
            </a:r>
            <a:r>
              <a:rPr lang="nb-NO" b="0"/>
              <a:t>. </a:t>
            </a:r>
            <a:br>
              <a:rPr lang="nb-NO" b="0"/>
            </a:br>
            <a:r>
              <a:rPr lang="nb-NO" b="0"/>
              <a:t>Alt vi kan få av kvalitetssikret kunnskap </a:t>
            </a:r>
            <a:br>
              <a:rPr lang="nb-NO" b="0"/>
            </a:br>
            <a:r>
              <a:rPr lang="nb-NO" b="0"/>
              <a:t>et tastetrykk unna er bra.</a:t>
            </a:r>
          </a:p>
        </p:txBody>
      </p:sp>
    </p:spTree>
    <p:extLst>
      <p:ext uri="{BB962C8B-B14F-4D97-AF65-F5344CB8AC3E}">
        <p14:creationId xmlns:p14="http://schemas.microsoft.com/office/powerpoint/2010/main" val="76123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21069FE-D72C-7248-93FF-238473AC6EBE}"/>
              </a:ext>
            </a:extLst>
          </p:cNvPr>
          <p:cNvSpPr>
            <a:spLocks noGrp="1"/>
          </p:cNvSpPr>
          <p:nvPr>
            <p:ph type="title"/>
          </p:nvPr>
        </p:nvSpPr>
        <p:spPr>
          <a:xfrm>
            <a:off x="656879" y="2119733"/>
            <a:ext cx="10878241" cy="2618533"/>
          </a:xfrm>
        </p:spPr>
        <p:txBody>
          <a:bodyPr anchor="ctr">
            <a:noAutofit/>
          </a:bodyPr>
          <a:lstStyle/>
          <a:p>
            <a:r>
              <a:rPr lang="nb-NO"/>
              <a:t>Utfordring:</a:t>
            </a:r>
            <a:br>
              <a:rPr lang="nb-NO"/>
            </a:br>
            <a:r>
              <a:rPr lang="nb-NO" sz="4000" b="0"/>
              <a:t>Ledere får for lite og for </a:t>
            </a:r>
            <a:br>
              <a:rPr lang="nb-NO" sz="4000" b="0"/>
            </a:br>
            <a:r>
              <a:rPr lang="nb-NO" sz="4000" b="0"/>
              <a:t>dårlig informasjon til å lede </a:t>
            </a:r>
            <a:br>
              <a:rPr lang="nb-NO" sz="4000" b="0"/>
            </a:br>
            <a:r>
              <a:rPr lang="nb-NO" sz="4000" b="0"/>
              <a:t>og rapportere</a:t>
            </a:r>
            <a:endParaRPr lang="nb-NO" b="0"/>
          </a:p>
        </p:txBody>
      </p:sp>
      <p:sp>
        <p:nvSpPr>
          <p:cNvPr id="4" name="Tittel 2">
            <a:extLst>
              <a:ext uri="{FF2B5EF4-FFF2-40B4-BE49-F238E27FC236}">
                <a16:creationId xmlns:a16="http://schemas.microsoft.com/office/drawing/2014/main" id="{DE669273-C77C-5343-B6CB-2E8C62D6AE71}"/>
              </a:ext>
            </a:extLst>
          </p:cNvPr>
          <p:cNvSpPr txBox="1">
            <a:spLocks/>
          </p:cNvSpPr>
          <p:nvPr/>
        </p:nvSpPr>
        <p:spPr>
          <a:xfrm>
            <a:off x="656879" y="569531"/>
            <a:ext cx="4979479" cy="1052596"/>
          </a:xfrm>
          <a:prstGeom prst="rect">
            <a:avLst/>
          </a:prstGeom>
        </p:spPr>
        <p:txBody>
          <a:bodyPr vert="horz" lIns="0" tIns="0" rIns="0" bIns="0" rtlCol="0" anchor="b" anchorCtr="0">
            <a:normAutofit/>
          </a:bodyPr>
          <a:lst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a:lstStyle>
          <a:p>
            <a:r>
              <a:rPr lang="nb-NO" sz="2400" b="0"/>
              <a:t>Ledere:</a:t>
            </a:r>
            <a:endParaRPr lang="nb-NO" sz="2400" b="0" strike="sngStrike">
              <a:cs typeface="Calibri"/>
            </a:endParaRPr>
          </a:p>
        </p:txBody>
      </p:sp>
    </p:spTree>
    <p:extLst>
      <p:ext uri="{BB962C8B-B14F-4D97-AF65-F5344CB8AC3E}">
        <p14:creationId xmlns:p14="http://schemas.microsoft.com/office/powerpoint/2010/main" val="221364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NTzBuEgQzeE6RZrBHth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NTzBuEgQzeE6RZrBHthNA"/>
</p:tagLst>
</file>

<file path=ppt/theme/theme1.xml><?xml version="1.0" encoding="utf-8"?>
<a:theme xmlns:a="http://schemas.openxmlformats.org/drawingml/2006/main" name="Bufdir">
  <a:themeElements>
    <a:clrScheme name="Egendefinert 3">
      <a:dk1>
        <a:sysClr val="windowText" lastClr="000000"/>
      </a:dk1>
      <a:lt1>
        <a:sysClr val="window" lastClr="FFFFFF"/>
      </a:lt1>
      <a:dk2>
        <a:srgbClr val="403E40"/>
      </a:dk2>
      <a:lt2>
        <a:srgbClr val="F0F5F2"/>
      </a:lt2>
      <a:accent1>
        <a:srgbClr val="B6CFBF"/>
      </a:accent1>
      <a:accent2>
        <a:srgbClr val="201E20"/>
      </a:accent2>
      <a:accent3>
        <a:srgbClr val="A9A487"/>
      </a:accent3>
      <a:accent4>
        <a:srgbClr val="897A1B"/>
      </a:accent4>
      <a:accent5>
        <a:srgbClr val="EEB4A4"/>
      </a:accent5>
      <a:accent6>
        <a:srgbClr val="2A55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fdir_PPT.potx" id="{F90F82FF-C900-4384-A7A6-DF2EC72EE8FD}" vid="{03ACE101-8BD4-4103-9C49-956D3B85086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457563b-d6b5-4a4b-9e9f-02b768cc0cd3">
      <UserInfo>
        <DisplayName>Elisabeth Ørving</DisplayName>
        <AccountId>12</AccountId>
        <AccountType/>
      </UserInfo>
      <UserInfo>
        <DisplayName>Frode Løbersli</DisplayName>
        <AccountId>9</AccountId>
        <AccountType/>
      </UserInfo>
      <UserInfo>
        <DisplayName>Berit Landmark</DisplayName>
        <AccountId>17</AccountId>
        <AccountType/>
      </UserInfo>
      <UserInfo>
        <DisplayName>Bror Gøran Kvamme</DisplayName>
        <AccountId>41</AccountId>
        <AccountType/>
      </UserInfo>
    </SharedWithUsers>
    <TaxCatchAll xmlns="b457563b-d6b5-4a4b-9e9f-02b768cc0cd3"/>
    <lcf76f155ced4ddcb4097134ff3c332f xmlns="788600ff-cfc4-4812-b5f1-ed252bd271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447A8E4C84FD4A9A9B6CDF7573BFEF" ma:contentTypeVersion="15" ma:contentTypeDescription="Create a new document." ma:contentTypeScope="" ma:versionID="5aa23e9002f116502deeaacfce2803e6">
  <xsd:schema xmlns:xsd="http://www.w3.org/2001/XMLSchema" xmlns:xs="http://www.w3.org/2001/XMLSchema" xmlns:p="http://schemas.microsoft.com/office/2006/metadata/properties" xmlns:ns2="788600ff-cfc4-4812-b5f1-ed252bd271cb" xmlns:ns3="b457563b-d6b5-4a4b-9e9f-02b768cc0cd3" targetNamespace="http://schemas.microsoft.com/office/2006/metadata/properties" ma:root="true" ma:fieldsID="c31ef6410515cda514638d679b45f63b" ns2:_="" ns3:_="">
    <xsd:import namespace="788600ff-cfc4-4812-b5f1-ed252bd271cb"/>
    <xsd:import namespace="b457563b-d6b5-4a4b-9e9f-02b768cc0c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600ff-cfc4-4812-b5f1-ed252bd271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9f7e7b-50f8-4096-bd68-01945d5e42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57563b-d6b5-4a4b-9e9f-02b768cc0c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577e9a-448b-46f6-87bb-5065bbf45de9}" ma:internalName="TaxCatchAll" ma:showField="CatchAllData" ma:web="b457563b-d6b5-4a4b-9e9f-02b768cc0c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863047-50E2-4581-B004-6731E021AC3D}">
  <ds:schemaRefs>
    <ds:schemaRef ds:uri="http://schemas.microsoft.com/sharepoint/v3/contenttype/forms"/>
  </ds:schemaRefs>
</ds:datastoreItem>
</file>

<file path=customXml/itemProps2.xml><?xml version="1.0" encoding="utf-8"?>
<ds:datastoreItem xmlns:ds="http://schemas.openxmlformats.org/officeDocument/2006/customXml" ds:itemID="{2D33D960-CCC1-4430-89E4-03104779B71C}">
  <ds:schemaRefs>
    <ds:schemaRef ds:uri="http://purl.org/dc/terms/"/>
    <ds:schemaRef ds:uri="b457563b-d6b5-4a4b-9e9f-02b768cc0cd3"/>
    <ds:schemaRef ds:uri="http://schemas.microsoft.com/office/2006/documentManagement/types"/>
    <ds:schemaRef ds:uri="http://schemas.microsoft.com/office/infopath/2007/PartnerControls"/>
    <ds:schemaRef ds:uri="http://purl.org/dc/elements/1.1/"/>
    <ds:schemaRef ds:uri="http://schemas.microsoft.com/office/2006/metadata/properties"/>
    <ds:schemaRef ds:uri="788600ff-cfc4-4812-b5f1-ed252bd271cb"/>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B908CEC-2B0B-41C0-BA82-CAA19EAFE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600ff-cfc4-4812-b5f1-ed252bd271cb"/>
    <ds:schemaRef ds:uri="b457563b-d6b5-4a4b-9e9f-02b768cc0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Bufdir_PPT (12)</Template>
  <TotalTime>15</TotalTime>
  <Words>3171</Words>
  <Application>Microsoft Office PowerPoint</Application>
  <PresentationFormat>Widescreen</PresentationFormat>
  <Paragraphs>237</Paragraphs>
  <Slides>29</Slides>
  <Notes>29</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29</vt:i4>
      </vt:variant>
    </vt:vector>
  </HeadingPairs>
  <TitlesOfParts>
    <vt:vector size="34" baseType="lpstr">
      <vt:lpstr>Arial</vt:lpstr>
      <vt:lpstr>Calibri</vt:lpstr>
      <vt:lpstr>Segoe UI</vt:lpstr>
      <vt:lpstr>Bufdir</vt:lpstr>
      <vt:lpstr>think-cell Slide</vt:lpstr>
      <vt:lpstr> Nye digitale løsninger for  kvalitet i barnevernet   </vt:lpstr>
      <vt:lpstr>DigiBarneverns leveranser -  hva handler de om?</vt:lpstr>
      <vt:lpstr>(starte foredraget med en stor illustrasjon, jf skissen under)</vt:lpstr>
      <vt:lpstr>Historien</vt:lpstr>
      <vt:lpstr> Hvordan henger de digitale løsningene sammen?</vt:lpstr>
      <vt:lpstr>Utfordringene i dag</vt:lpstr>
      <vt:lpstr>Utfordring: Ansatte får for liten hjelp i  eksisterende fagsystemer til  å jobbe effektivt og forsvarlig</vt:lpstr>
      <vt:lpstr>Vi har et veldig komplisert arbeid.  Alt vi kan få av kvalitetssikret kunnskap  et tastetrykk unna er bra.</vt:lpstr>
      <vt:lpstr>Utfordring: Ledere får for lite og for  dårlig informasjon til å lede  og rapportere</vt:lpstr>
      <vt:lpstr>Som leder opplever jeg at jeg  stadig blir bedt om å gå ned i detaljer  i saksbehandlingen. Saksbehandler  etterlyser kunnskap og veiledning.</vt:lpstr>
      <vt:lpstr>Utfordring: Barnevernet samarbeider for lite  med andre tjenester, og mangler gode  løsninger for digital kommunikasjon.</vt:lpstr>
      <vt:lpstr>Barnevernstjenesten har i dag  utfordringer ved at den fremstår enkelte steder  som lukket og krevende å samarbeide med. Rapporter  viser at mange barnevernstjenester samarbeider for  lite med andre tjenester og i for liten grad deler  informasjon som er viktig for andre tjenester.</vt:lpstr>
      <vt:lpstr>Utfordring: Barn, unge og foresatte mangler oversikt over  egen sak, og vurderinger og sammenhenger  i barnevernssaken dokumenteres ikke.</vt:lpstr>
      <vt:lpstr>I mange saker dokumenteres  ikke barnevernsfaglige vurderinger  som foretas i undersøkelsesarbeid  og i beslutninger.</vt:lpstr>
      <vt:lpstr>Hvordan løser Bufdirs leveranser  utfordringene?</vt:lpstr>
      <vt:lpstr>Nasjonal portal for bekymringsmelding</vt:lpstr>
      <vt:lpstr>Barnevernsfaglig kvalitetssystem</vt:lpstr>
      <vt:lpstr>Barnevernsfaglig kvalitetssystems innhold  - også utenfor fagsystemene </vt:lpstr>
      <vt:lpstr>Nasjonalt barnevernsregister og begrepskatalog</vt:lpstr>
      <vt:lpstr>Bedre dialog mellom  samarbeidspartnere</vt:lpstr>
      <vt:lpstr>Bedre dialog med barnet og foreldrene </vt:lpstr>
      <vt:lpstr>Oppsummering av  de digitale løsningene  </vt:lpstr>
      <vt:lpstr>PowerPoint-presentasjon</vt:lpstr>
      <vt:lpstr>Hvordan komme i gang – og høste gevinster?</vt:lpstr>
      <vt:lpstr>PowerPoint-presentasjon</vt:lpstr>
      <vt:lpstr>PowerPoint-presentasjon</vt:lpstr>
      <vt:lpstr>Det handler om barnet</vt:lpstr>
      <vt:lpstr>PowerPoint-presentasjon</vt:lpstr>
      <vt:lpstr>Takk for oppmerksomheten!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Elisabeth Ørving</dc:creator>
  <cp:lastModifiedBy>Lise Haldane Røed</cp:lastModifiedBy>
  <cp:revision>4</cp:revision>
  <dcterms:created xsi:type="dcterms:W3CDTF">2021-11-09T15:08:01Z</dcterms:created>
  <dcterms:modified xsi:type="dcterms:W3CDTF">2022-09-19T10:09:58Z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0x010100F4447A8E4C84FD4A9A9B6CDF7573BFEF</vt:lpwstr>
  </property>
</Properties>
</file>