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6"/>
  </p:notesMasterIdLst>
  <p:handoutMasterIdLst>
    <p:handoutMasterId r:id="rId47"/>
  </p:handoutMasterIdLst>
  <p:sldIdLst>
    <p:sldId id="256" r:id="rId5"/>
    <p:sldId id="282" r:id="rId6"/>
    <p:sldId id="265" r:id="rId7"/>
    <p:sldId id="257" r:id="rId8"/>
    <p:sldId id="287" r:id="rId9"/>
    <p:sldId id="276" r:id="rId10"/>
    <p:sldId id="292" r:id="rId11"/>
    <p:sldId id="288" r:id="rId12"/>
    <p:sldId id="315" r:id="rId13"/>
    <p:sldId id="304" r:id="rId14"/>
    <p:sldId id="283" r:id="rId15"/>
    <p:sldId id="261" r:id="rId16"/>
    <p:sldId id="306" r:id="rId17"/>
    <p:sldId id="263" r:id="rId18"/>
    <p:sldId id="307" r:id="rId19"/>
    <p:sldId id="258" r:id="rId20"/>
    <p:sldId id="260" r:id="rId21"/>
    <p:sldId id="268" r:id="rId22"/>
    <p:sldId id="286" r:id="rId23"/>
    <p:sldId id="270" r:id="rId24"/>
    <p:sldId id="295" r:id="rId25"/>
    <p:sldId id="300" r:id="rId26"/>
    <p:sldId id="316" r:id="rId27"/>
    <p:sldId id="274" r:id="rId28"/>
    <p:sldId id="275" r:id="rId29"/>
    <p:sldId id="313" r:id="rId30"/>
    <p:sldId id="285" r:id="rId31"/>
    <p:sldId id="272" r:id="rId32"/>
    <p:sldId id="278" r:id="rId33"/>
    <p:sldId id="284" r:id="rId34"/>
    <p:sldId id="289" r:id="rId35"/>
    <p:sldId id="312" r:id="rId36"/>
    <p:sldId id="297" r:id="rId37"/>
    <p:sldId id="305" r:id="rId38"/>
    <p:sldId id="308" r:id="rId39"/>
    <p:sldId id="309" r:id="rId40"/>
    <p:sldId id="293" r:id="rId41"/>
    <p:sldId id="279" r:id="rId42"/>
    <p:sldId id="296" r:id="rId43"/>
    <p:sldId id="280" r:id="rId44"/>
    <p:sldId id="294" r:id="rId4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28E21E-C810-0FE3-9A04-ACC6F2AA0A2D}" name="Berit Landmark" initials="BL" userId="S::berit.landmark@bufdir.no::99c82a4f-8dc8-46e5-b74d-610b6778fb8d" providerId="AD"/>
  <p188:author id="{04DA9C1F-1B2F-4476-D8F7-82ADA59B9C71}" name="Hilde Håland" initials="HH" userId="S::Hilde.Haland@bufdir.no::eb754d44-5301-470b-9076-e1b052c13248" providerId="AD"/>
  <p188:author id="{FDAAD93F-2907-571A-4444-BE5904547FEF}" name="Elisabeth Ørving" initials="EØ" userId="S::Elisabeth.Orving@bufdir.no::3d19f906-e728-4b1e-9575-415d3611e91d" providerId="AD"/>
  <p188:author id="{1A8CFA53-0425-FF01-9319-D4250CC6636F}" name="Elisabeth Ørving" initials="EØ" userId="S::elisabeth.orving@bufdir.no::3d19f906-e728-4b1e-9575-415d3611e91d" providerId="AD"/>
  <p188:author id="{87AE0566-3FAD-9C39-2DF5-F77A5A8D13BF}" name="Marie Fladmoe Halvorsen" initials="MH" userId="S::mariefladmoe.halvorsen@bufdir.no::595dd0f0-b57e-46c3-8ac9-9c7622565a1c" providerId="AD"/>
  <p188:author id="{446C9688-3352-9026-AB90-8407FED8ECD4}" name="Charlotte Stokstad" initials="CS" userId="S::Charlotte.Stokstad@bufdir.no::2577bbe4-0c19-4e8a-8c62-0973426b3dd9" providerId="AD"/>
  <p188:author id="{5EA4C0A3-0054-3932-6B7B-6225F3914927}" name="Hilde Håland" initials="HH" userId="S::hilde.haland@bufdir.no::eb754d44-5301-470b-9076-e1b052c13248" providerId="AD"/>
  <p188:author id="{A72D74D7-19E1-BDEA-923C-6144E002595C}" name="Jan Faller" initials="JF" userId="S::jan.faller@bufdir.no::f79affb1-0ca7-4290-960f-79904a3b1644" providerId="AD"/>
  <p188:author id="{55FCFDF8-22CA-AE14-2F73-509A462DC06B}" name="Torunn Sæth" initials="TS" userId="S::torunn_try.no#ext#@samhandlingsrom.onmicrosoft.com::a27dd797-abdb-4277-a55c-d319d45931e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EECF"/>
    <a:srgbClr val="CEDAC5"/>
    <a:srgbClr val="E0C2AB"/>
    <a:srgbClr val="E3DF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A265D3-24A2-5E43-A0AE-BAFE90CE37DE}" v="1" dt="2022-06-08T12:06:12.6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64354" autoAdjust="0"/>
  </p:normalViewPr>
  <p:slideViewPr>
    <p:cSldViewPr snapToGrid="0">
      <p:cViewPr varScale="1">
        <p:scale>
          <a:sx n="80" d="100"/>
          <a:sy n="80" d="100"/>
        </p:scale>
        <p:origin x="2344" y="176"/>
      </p:cViewPr>
      <p:guideLst/>
    </p:cSldViewPr>
  </p:slideViewPr>
  <p:notesTextViewPr>
    <p:cViewPr>
      <p:scale>
        <a:sx n="1" d="1"/>
        <a:sy n="1" d="1"/>
      </p:scale>
      <p:origin x="0" y="0"/>
    </p:cViewPr>
  </p:notesTextViewPr>
  <p:sorterViewPr>
    <p:cViewPr>
      <p:scale>
        <a:sx n="100" d="100"/>
        <a:sy n="100" d="100"/>
      </p:scale>
      <p:origin x="0" y="-4908"/>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8/10/relationships/authors" Target="author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F536B553-FC14-6C47-9967-54D39B38071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4" name="Plassholder for bunntekst 3">
            <a:extLst>
              <a:ext uri="{FF2B5EF4-FFF2-40B4-BE49-F238E27FC236}">
                <a16:creationId xmlns:a16="http://schemas.microsoft.com/office/drawing/2014/main" id="{0FC5DE75-3F05-2B40-B9BF-EF69081F4A4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a:extLst>
              <a:ext uri="{FF2B5EF4-FFF2-40B4-BE49-F238E27FC236}">
                <a16:creationId xmlns:a16="http://schemas.microsoft.com/office/drawing/2014/main" id="{FE9E0BC3-FB90-1240-A206-00A5E776A6E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7E4167-965C-CE46-B8DD-8CC1C6528E2B}" type="slidenum">
              <a:rPr lang="nb-NO" smtClean="0"/>
              <a:t>‹#›</a:t>
            </a:fld>
            <a:endParaRPr lang="nb-NO"/>
          </a:p>
        </p:txBody>
      </p:sp>
    </p:spTree>
    <p:extLst>
      <p:ext uri="{BB962C8B-B14F-4D97-AF65-F5344CB8AC3E}">
        <p14:creationId xmlns:p14="http://schemas.microsoft.com/office/powerpoint/2010/main" val="1889019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58FBDC-7AC0-F44E-AC21-E0DC7125CE7C}" type="datetimeFigureOut">
              <a:rPr lang="nb-NO" smtClean="0"/>
              <a:t>08.06.2022</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BD8A31-673D-9D45-810A-C621472A5153}" type="slidenum">
              <a:rPr lang="nb-NO" smtClean="0"/>
              <a:t>‹#›</a:t>
            </a:fld>
            <a:endParaRPr lang="nb-NO"/>
          </a:p>
        </p:txBody>
      </p:sp>
    </p:spTree>
    <p:extLst>
      <p:ext uri="{BB962C8B-B14F-4D97-AF65-F5344CB8AC3E}">
        <p14:creationId xmlns:p14="http://schemas.microsoft.com/office/powerpoint/2010/main" val="2358824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8" Type="http://schemas.openxmlformats.org/officeDocument/2006/relationships/hyperlink" Target="https://www.udir.no/laring-og-trivsel/stottemateriell-til-rammeplanen/samarbeid-mellom-barnehagen-og-barnevernet/" TargetMode="External"/><Relationship Id="rId3" Type="http://schemas.openxmlformats.org/officeDocument/2006/relationships/hyperlink" Target="https://www.bufdir.no/fagstotte/produkter/barn_med_nedsatt_funksjonsevne___veileder_barnevern_og_helse__og_omsorgstjenester/" TargetMode="External"/><Relationship Id="rId7" Type="http://schemas.openxmlformats.org/officeDocument/2006/relationships/hyperlink" Target="https://bufdir.no/Barnevern/Fagstotte/Samarbeid_mellom_helse_og_barnevern/Samarbeid_mellom_tjenestene/" TargetMode="External"/><Relationship Id="rId2" Type="http://schemas.openxmlformats.org/officeDocument/2006/relationships/slide" Target="../slides/slide39.xml"/><Relationship Id="rId1" Type="http://schemas.openxmlformats.org/officeDocument/2006/relationships/notesMaster" Target="../notesMasters/notesMaster1.xml"/><Relationship Id="rId6" Type="http://schemas.openxmlformats.org/officeDocument/2006/relationships/hyperlink" Target="https://www.bufdir.no/fagstotte/produkter/skoleveileder___veileder_for_samarbeid_mellom_skole_og_barnevern/" TargetMode="External"/><Relationship Id="rId5" Type="http://schemas.openxmlformats.org/officeDocument/2006/relationships/hyperlink" Target="https://www.bufdir.no/fagstotte/produkter/politi_og_barnevern___nasjonale_retningslinjer_for_samhandling/" TargetMode="External"/><Relationship Id="rId4" Type="http://schemas.openxmlformats.org/officeDocument/2006/relationships/hyperlink" Target="https://www.bufdir.no/fagstotte/produkter/nav_og_barnevernstjenesten_retningslinjer_for_samarbeid_mellom_barneverntjenesten_og_nav_kontoret/"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Dette foredraget er laget for barnevernstjenesten, og er tenkt brukt i møter barnevernstjenesten har med andre tjenester i kommunen møter barn i jobben. Foredraget forteller både om barnevernets rolle og mandat, men også hva de som blir urolige eller bekymret for et barn skal gjøre. Presentasjonen sier også noe om kravene til og mulighetene som ligger i godt samarbeid mellom tjenestene.</a:t>
            </a:r>
          </a:p>
          <a:p>
            <a:endParaRPr lang="nb-NO" dirty="0">
              <a:cs typeface="Calibri"/>
            </a:endParaRPr>
          </a:p>
          <a:p>
            <a:r>
              <a:rPr lang="nb-NO" dirty="0">
                <a:cs typeface="Calibri"/>
              </a:rPr>
              <a:t>På notatsidene ligger manuset som Berit Landmark har brukt i sin presentasjon – og som ligger som opptak på bufdir.no (fagstøttesidene).</a:t>
            </a:r>
          </a:p>
          <a:p>
            <a:endParaRPr lang="nb-NO">
              <a:cs typeface="Calibri" panose="020F0502020204030204"/>
            </a:endParaRPr>
          </a:p>
        </p:txBody>
      </p:sp>
      <p:sp>
        <p:nvSpPr>
          <p:cNvPr id="4" name="Plassholder for lysbildenummer 3"/>
          <p:cNvSpPr>
            <a:spLocks noGrp="1"/>
          </p:cNvSpPr>
          <p:nvPr>
            <p:ph type="sldNum" sz="quarter" idx="5"/>
          </p:nvPr>
        </p:nvSpPr>
        <p:spPr/>
        <p:txBody>
          <a:bodyPr/>
          <a:lstStyle/>
          <a:p>
            <a:fld id="{9BBD8A31-673D-9D45-810A-C621472A5153}" type="slidenum">
              <a:rPr lang="nb-NO" smtClean="0"/>
              <a:t>1</a:t>
            </a:fld>
            <a:endParaRPr lang="nb-NO"/>
          </a:p>
        </p:txBody>
      </p:sp>
    </p:spTree>
    <p:extLst>
      <p:ext uri="{BB962C8B-B14F-4D97-AF65-F5344CB8AC3E}">
        <p14:creationId xmlns:p14="http://schemas.microsoft.com/office/powerpoint/2010/main" val="1639695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t>Det er mange måter å vise forholdet mellom bekymringsmeldinger, undersøkelser, tiltak og tvangsvedtak på. En av måtene å vise relasjonene mellom disse fenomenene på, er å vise dem i tall. Tall fra 2020 viser at det ble sendt nærmere 57 000 bekymringsmeldinger, og det ble startet nærmere 43 000 undersøkelsessaker. 1/3 av undersøkelsene førte til tiltak i regi av barnevernet, mens under 1% av undersøkelsene resulterte i at barnevernstjenesten besluttet å fremme sak om omsorgsovertakelse eller andre tvangsvedtak. </a:t>
            </a:r>
          </a:p>
          <a:p>
            <a:endParaRPr lang="nb-NO"/>
          </a:p>
        </p:txBody>
      </p:sp>
      <p:sp>
        <p:nvSpPr>
          <p:cNvPr id="4" name="Plassholder for lysbildenummer 3"/>
          <p:cNvSpPr>
            <a:spLocks noGrp="1"/>
          </p:cNvSpPr>
          <p:nvPr>
            <p:ph type="sldNum" sz="quarter" idx="5"/>
          </p:nvPr>
        </p:nvSpPr>
        <p:spPr/>
        <p:txBody>
          <a:bodyPr/>
          <a:lstStyle/>
          <a:p>
            <a:fld id="{9BBD8A31-673D-9D45-810A-C621472A5153}" type="slidenum">
              <a:rPr lang="nb-NO" smtClean="0"/>
              <a:t>10</a:t>
            </a:fld>
            <a:endParaRPr lang="nb-NO"/>
          </a:p>
        </p:txBody>
      </p:sp>
    </p:spTree>
    <p:extLst>
      <p:ext uri="{BB962C8B-B14F-4D97-AF65-F5344CB8AC3E}">
        <p14:creationId xmlns:p14="http://schemas.microsoft.com/office/powerpoint/2010/main" val="774407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t>De fleste saker i barnevernet starter ved at noen sender en bekymringsmelding til barnevernet. Dette kan være privatpersoner, eller det kan være en som deg – en som er i kontakt med barn eller familier som del av arbeidet sitt. </a:t>
            </a:r>
          </a:p>
          <a:p>
            <a:endParaRPr lang="nb-NO"/>
          </a:p>
        </p:txBody>
      </p:sp>
      <p:sp>
        <p:nvSpPr>
          <p:cNvPr id="4" name="Plassholder for lysbildenummer 3"/>
          <p:cNvSpPr>
            <a:spLocks noGrp="1"/>
          </p:cNvSpPr>
          <p:nvPr>
            <p:ph type="sldNum" sz="quarter" idx="5"/>
          </p:nvPr>
        </p:nvSpPr>
        <p:spPr/>
        <p:txBody>
          <a:bodyPr/>
          <a:lstStyle/>
          <a:p>
            <a:fld id="{9BBD8A31-673D-9D45-810A-C621472A5153}" type="slidenum">
              <a:rPr lang="nb-NO" smtClean="0"/>
              <a:t>11</a:t>
            </a:fld>
            <a:endParaRPr lang="nb-NO"/>
          </a:p>
        </p:txBody>
      </p:sp>
    </p:spTree>
    <p:extLst>
      <p:ext uri="{BB962C8B-B14F-4D97-AF65-F5344CB8AC3E}">
        <p14:creationId xmlns:p14="http://schemas.microsoft.com/office/powerpoint/2010/main" val="4130745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a:solidFill>
                  <a:schemeClr val="tx1"/>
                </a:solidFill>
                <a:effectLst/>
                <a:latin typeface="+mn-lt"/>
                <a:ea typeface="+mn-ea"/>
                <a:cs typeface="+mn-cs"/>
              </a:rPr>
              <a:t>Det er noen viktige forskjeller mellom den personen som blir bekymret for et barn i egenskap av arbeidet eller yrket sitt, og den som blir bekymret for nabobarnet eller andre man møter som privatpersonen. Vi snakker i denne sammenhengen om «offentlig melder» og «privat melder».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a:solidFill>
                  <a:schemeClr val="tx1"/>
                </a:solidFill>
                <a:effectLst/>
                <a:latin typeface="+mn-lt"/>
                <a:ea typeface="+mn-ea"/>
                <a:cs typeface="+mn-cs"/>
              </a:rPr>
              <a:t>Den personen som faller innunder kategorien «offentlig melder» har definerte plikter og andre rammebetingelser sammenlignet med den som melder som privatperson, og utgangspunktet for den offentlige melderen er at vedkommende har taushetsplikt. Og så er det visse forhold som gjør at taushetsplikten må vike for meldeplikt til barnevernet. Meldeplikten er regulert både i barnevernloven og i en rekke andre lover, som for eksempel opplæringsloven, barnehageloven og lovgivning for helsepersonell, og denne lovgivningen presiserer hva som skal til for at meldeplikten er utløst. Der du har «grunn til å tro» at et barn blir utsatt for alvorlig omsorgssvikt i en eller annen form trer denne plikten frem. Det samme gjelder om barnet utviser alvorlige atferdsvansker. Vi ser nærmere på plikten til å melde bekymring til barnevernet etterpå. </a:t>
            </a:r>
          </a:p>
          <a:p>
            <a:endParaRPr lang="nb-NO"/>
          </a:p>
        </p:txBody>
      </p:sp>
      <p:sp>
        <p:nvSpPr>
          <p:cNvPr id="4" name="Plassholder for lysbildenummer 3"/>
          <p:cNvSpPr>
            <a:spLocks noGrp="1"/>
          </p:cNvSpPr>
          <p:nvPr>
            <p:ph type="sldNum" sz="quarter" idx="5"/>
          </p:nvPr>
        </p:nvSpPr>
        <p:spPr/>
        <p:txBody>
          <a:bodyPr/>
          <a:lstStyle/>
          <a:p>
            <a:fld id="{9BBD8A31-673D-9D45-810A-C621472A5153}" type="slidenum">
              <a:rPr lang="nb-NO" smtClean="0"/>
              <a:t>12</a:t>
            </a:fld>
            <a:endParaRPr lang="nb-NO"/>
          </a:p>
        </p:txBody>
      </p:sp>
    </p:spTree>
    <p:extLst>
      <p:ext uri="{BB962C8B-B14F-4D97-AF65-F5344CB8AC3E}">
        <p14:creationId xmlns:p14="http://schemas.microsoft.com/office/powerpoint/2010/main" val="489219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I og med at dette foredraget primært er rettet mot deg som jobber med barn, og som av og til bli bekymret for barn, er det dette som er det viktige utgangspunktet: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For deg som har en stilling eller et yrke som omfattes av bestemmelser om taushetsplikt og meldeplikt, der er taushetsplikten hovedregelen. Men – i gitte situasjoner har man en plikt til – og en hjemmel for – å videreformidle taushetsbelagte opplysninger. </a:t>
            </a:r>
            <a:r>
              <a:rPr lang="nb-NO" sz="1200" kern="1200" dirty="0">
                <a:solidFill>
                  <a:schemeClr val="tx1"/>
                </a:solidFill>
                <a:effectLst/>
                <a:latin typeface="+mn-lt"/>
                <a:ea typeface="+mn-ea"/>
                <a:cs typeface="+mn-cs"/>
              </a:rPr>
              <a:t>Et av hensynene som ligger til grunn for meldeplikten er at personer som kjenner og er nær barna i det daglige, er de nærmeste til å melde ifra ved bekymring for barn. </a:t>
            </a:r>
            <a:r>
              <a:rPr lang="nb-NO" sz="1200" dirty="0"/>
              <a:t>Meldeplikten blir i denne sammenhengen en sikkerhetsventil, som gjør det mulig for barnet å få nødvendig beskyttelse, hjelp og omsorg, der situasjonen vurderes som alvorlig. </a:t>
            </a:r>
            <a:endParaRPr lang="nb-NO"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5"/>
          </p:nvPr>
        </p:nvSpPr>
        <p:spPr/>
        <p:txBody>
          <a:bodyPr/>
          <a:lstStyle/>
          <a:p>
            <a:fld id="{9BBD8A31-673D-9D45-810A-C621472A5153}" type="slidenum">
              <a:rPr lang="nb-NO" smtClean="0"/>
              <a:t>13</a:t>
            </a:fld>
            <a:endParaRPr lang="nb-NO"/>
          </a:p>
        </p:txBody>
      </p:sp>
    </p:spTree>
    <p:extLst>
      <p:ext uri="{BB962C8B-B14F-4D97-AF65-F5344CB8AC3E}">
        <p14:creationId xmlns:p14="http://schemas.microsoft.com/office/powerpoint/2010/main" val="2913780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oppleves ikke nødvendigvis som enkelt å navigere i dette landskapet om meldeplikt og taushetsplikt. Lovgiver har, blant annet i </a:t>
            </a:r>
            <a:r>
              <a:rPr lang="nb-NO" dirty="0" err="1"/>
              <a:t>bvl</a:t>
            </a:r>
            <a:r>
              <a:rPr lang="nb-NO" dirty="0"/>
              <a:t>. § 6-4, gitt oss rammebetingelser for å kunne forstå når meldeplikten inntrer – og disse rammebetingelsene kan oppsummeres på denne måten; </a:t>
            </a:r>
          </a:p>
          <a:p>
            <a:r>
              <a:rPr lang="nb-NO" dirty="0"/>
              <a:t>Du har plikt til å gi opplysninger til barnevernet </a:t>
            </a:r>
          </a:p>
          <a:p>
            <a:r>
              <a:rPr lang="nb-NO" dirty="0"/>
              <a:t>Når det er grunn til å tro at </a:t>
            </a:r>
          </a:p>
          <a:p>
            <a:r>
              <a:rPr lang="nb-NO" dirty="0"/>
              <a:t>Et barn blir eller vil bli mishandlet hjemme</a:t>
            </a:r>
          </a:p>
          <a:p>
            <a:r>
              <a:rPr lang="nb-NO" dirty="0"/>
              <a:t>Et barn blir eller vil bli utsatt for andre former for alvorlig omsorgssvikt</a:t>
            </a:r>
          </a:p>
          <a:p>
            <a:r>
              <a:rPr lang="nb-NO" dirty="0"/>
              <a:t>Et barn blir eller vil bli utsatt for menneskehandel</a:t>
            </a:r>
          </a:p>
          <a:p>
            <a:r>
              <a:rPr lang="nb-NO" dirty="0"/>
              <a:t>… og meldeplikten utløses også når et barn viser alvorlige atferdsvansker. </a:t>
            </a:r>
          </a:p>
          <a:p>
            <a:r>
              <a:rPr lang="nb-NO" dirty="0"/>
              <a:t>Stikkordet her er altså «alvorlig», og det må foreligge konkrete holdepunkter for at barnet er i en slik situasjon som loven viser til, for at meldeplikten skal anses som utløst. Det må foreligge en begrunnet bekymring, men det foreligger ikke et krav om sannsynlighetsovervekt – samtidig som at det kreves noe mer enn en vag mistanke. </a:t>
            </a:r>
          </a:p>
          <a:p>
            <a:endParaRPr lang="nb-NO" dirty="0"/>
          </a:p>
        </p:txBody>
      </p:sp>
      <p:sp>
        <p:nvSpPr>
          <p:cNvPr id="4" name="Plassholder for lysbildenummer 3"/>
          <p:cNvSpPr>
            <a:spLocks noGrp="1"/>
          </p:cNvSpPr>
          <p:nvPr>
            <p:ph type="sldNum" sz="quarter" idx="5"/>
          </p:nvPr>
        </p:nvSpPr>
        <p:spPr/>
        <p:txBody>
          <a:bodyPr/>
          <a:lstStyle/>
          <a:p>
            <a:fld id="{9BBD8A31-673D-9D45-810A-C621472A5153}" type="slidenum">
              <a:rPr lang="nb-NO" smtClean="0"/>
              <a:t>14</a:t>
            </a:fld>
            <a:endParaRPr lang="nb-NO"/>
          </a:p>
        </p:txBody>
      </p:sp>
    </p:spTree>
    <p:extLst>
      <p:ext uri="{BB962C8B-B14F-4D97-AF65-F5344CB8AC3E}">
        <p14:creationId xmlns:p14="http://schemas.microsoft.com/office/powerpoint/2010/main" val="18185028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a:t>Men når vi snakker om de konkrete vilkårene for plikt til å gi opplysninger til barnevernet, må vi ikke glemme den andre siden av meldeplikt – nemlig det at meldeplikten henger sammen med taushetsplikten, som vi nettopp var inne på. </a:t>
            </a:r>
          </a:p>
          <a:p>
            <a:endParaRPr lang="nb-NO" sz="1200"/>
          </a:p>
          <a:p>
            <a:r>
              <a:rPr lang="nb-NO" sz="1200"/>
              <a:t>Et hvert menneske eier opplysningene om seg selv, og i utgangspunktet er det det enkelte mennesket som bestemmer hvilke opplysninger om en selv og sitt liv som skal deles med andre. Vi snakker her om hensyn til grunnleggende verdier som menneskets rett til autonomi, medvirkning og vern om privatlivet. I dette ligger din plikt til taushet, som det skal mye til for å sette til side. Der du vurdere at din bekymring for barnet er så alvorlig at du må melde til barnevernet, kan du allikevel ta et visst hensyn til disse verdiene, ved å fortelle om din bekymring til foreldre og barn, der dette er mulig. På den måten kan du gi foreldre og barn en mulighet til å bli lyttet til. </a:t>
            </a:r>
          </a:p>
          <a:p>
            <a:r>
              <a:rPr lang="nb-NO" sz="1200"/>
              <a:t>Det er mange nyanser innenfor dette perspektivet, og noen av nyansene handler om barnets rett til medvirkning og dermed også rett til informasjon. Jeg går ikke nærmere inn på dette her nå, fordi dette i seg selv kan være en egen forelesning, men det er viktig å understreke at det i de fleste tilfellene er riktig å gi barn og foreldre informasjon om bekymringen før barnevernet kontaktes. </a:t>
            </a:r>
          </a:p>
          <a:p>
            <a:endParaRPr lang="nb-NO" sz="1200"/>
          </a:p>
          <a:p>
            <a:r>
              <a:rPr lang="nb-NO" sz="1200"/>
              <a:t>Her må du være oppmerksom på at der din bekymring er knyttet til særskilt alvorlige forhold, som vold eller overgrep, kan det av hensyn til barnets mulige behov for beskyttelse være nødvendig at du ikke informerer foreldrene om bekymringsmeldingen før du kontakte barnevernet. </a:t>
            </a:r>
            <a:r>
              <a:rPr lang="nb-NO" b="0" i="0">
                <a:solidFill>
                  <a:srgbClr val="000000"/>
                </a:solidFill>
                <a:effectLst/>
                <a:latin typeface="Calibri" panose="020F0502020204030204" pitchFamily="34" charset="0"/>
              </a:rPr>
              <a:t>I enkelte tilfeller som bærer preg av akutt karakter må du dessuten vurdere om avvergeplikten din er utløst. </a:t>
            </a:r>
            <a:endParaRPr lang="nb-NO"/>
          </a:p>
        </p:txBody>
      </p:sp>
      <p:sp>
        <p:nvSpPr>
          <p:cNvPr id="4" name="Plassholder for lysbildenummer 3"/>
          <p:cNvSpPr>
            <a:spLocks noGrp="1"/>
          </p:cNvSpPr>
          <p:nvPr>
            <p:ph type="sldNum" sz="quarter" idx="5"/>
          </p:nvPr>
        </p:nvSpPr>
        <p:spPr/>
        <p:txBody>
          <a:bodyPr/>
          <a:lstStyle/>
          <a:p>
            <a:fld id="{9BBD8A31-673D-9D45-810A-C621472A5153}" type="slidenum">
              <a:rPr lang="nb-NO" smtClean="0"/>
              <a:t>15</a:t>
            </a:fld>
            <a:endParaRPr lang="nb-NO"/>
          </a:p>
        </p:txBody>
      </p:sp>
    </p:spTree>
    <p:extLst>
      <p:ext uri="{BB962C8B-B14F-4D97-AF65-F5344CB8AC3E}">
        <p14:creationId xmlns:p14="http://schemas.microsoft.com/office/powerpoint/2010/main" val="11707302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t>Det er mye å passe på og tenke over i en situasjon der du er bekymret for et barn, og det er mange hensyn å ivareta.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t>Når du er bekymret for et barn, eller vurderer at barnet kan være i en situasjon som utløser meldeplikten, sørg for at bekymringen avklares og håndteres på en ryddig måte. Meldeplikten er personlig, og det er ditt ansvar at den ivaretas riktig. Samtidig kan mange arbeidsplasser ha gode, interne rutiner som du kan støtte deg til i dette personlige ansvaret.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t>I avklaringen av bekymringen er det nyttig å reflektere over konkrete momenter som; Hva handler bekymringen om? Hva er dine observasjoner, og hva er dine vurderinger? </a:t>
            </a:r>
          </a:p>
        </p:txBody>
      </p:sp>
      <p:sp>
        <p:nvSpPr>
          <p:cNvPr id="4" name="Plassholder for lysbildenummer 3"/>
          <p:cNvSpPr>
            <a:spLocks noGrp="1"/>
          </p:cNvSpPr>
          <p:nvPr>
            <p:ph type="sldNum" sz="quarter" idx="5"/>
          </p:nvPr>
        </p:nvSpPr>
        <p:spPr/>
        <p:txBody>
          <a:bodyPr/>
          <a:lstStyle/>
          <a:p>
            <a:fld id="{9BBD8A31-673D-9D45-810A-C621472A5153}" type="slidenum">
              <a:rPr lang="nb-NO" smtClean="0"/>
              <a:t>16</a:t>
            </a:fld>
            <a:endParaRPr lang="nb-NO"/>
          </a:p>
        </p:txBody>
      </p:sp>
    </p:spTree>
    <p:extLst>
      <p:ext uri="{BB962C8B-B14F-4D97-AF65-F5344CB8AC3E}">
        <p14:creationId xmlns:p14="http://schemas.microsoft.com/office/powerpoint/2010/main" val="2580258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t>Du kan drøfte med barnevernstjenesten, for å få bistand til å sortere og håndtere situasjonen. Du kan diskutere saken uten at du oppgir barnets identitet, og få hjelp til å forstå om meldeplikten er utløst og hvordan du kan gå frem i dette konkrete tilfellet. </a:t>
            </a:r>
          </a:p>
          <a:p>
            <a:endParaRPr lang="nb-NO"/>
          </a:p>
        </p:txBody>
      </p:sp>
      <p:sp>
        <p:nvSpPr>
          <p:cNvPr id="4" name="Plassholder for lysbildenummer 3"/>
          <p:cNvSpPr>
            <a:spLocks noGrp="1"/>
          </p:cNvSpPr>
          <p:nvPr>
            <p:ph type="sldNum" sz="quarter" idx="5"/>
          </p:nvPr>
        </p:nvSpPr>
        <p:spPr/>
        <p:txBody>
          <a:bodyPr/>
          <a:lstStyle/>
          <a:p>
            <a:fld id="{9BBD8A31-673D-9D45-810A-C621472A5153}" type="slidenum">
              <a:rPr lang="nb-NO" smtClean="0"/>
              <a:t>17</a:t>
            </a:fld>
            <a:endParaRPr lang="nb-NO"/>
          </a:p>
        </p:txBody>
      </p:sp>
    </p:spTree>
    <p:extLst>
      <p:ext uri="{BB962C8B-B14F-4D97-AF65-F5344CB8AC3E}">
        <p14:creationId xmlns:p14="http://schemas.microsoft.com/office/powerpoint/2010/main" val="26989916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t>Og så er det jo også slik, at i en del tilfeller der du er bekymret eller urolig, forstår du samtidig at du ikke har grunn til å tro at barnet er i en situasjon som er så alvorlig at meldeplikten er utløst. I disse situasjonene har du også et handlingsrom. Du kan for eksempel snakke med foreldrene om bekymringen og om hva det er som gjør at du er bekymret, og du kan informere foreldrene om barnevernet og om den hjelpen som kan gis der. Kanskje foreldrene selv har noen tanker om hva de eller barnet kan ha behov for av hjelp, og du kan tilby deg å ta kontakt med barnevernet. </a:t>
            </a:r>
          </a:p>
          <a:p>
            <a:endParaRPr lang="nb-NO"/>
          </a:p>
        </p:txBody>
      </p:sp>
      <p:sp>
        <p:nvSpPr>
          <p:cNvPr id="4" name="Plassholder for lysbildenummer 3"/>
          <p:cNvSpPr>
            <a:spLocks noGrp="1"/>
          </p:cNvSpPr>
          <p:nvPr>
            <p:ph type="sldNum" sz="quarter" idx="5"/>
          </p:nvPr>
        </p:nvSpPr>
        <p:spPr/>
        <p:txBody>
          <a:bodyPr/>
          <a:lstStyle/>
          <a:p>
            <a:fld id="{9BBD8A31-673D-9D45-810A-C621472A5153}" type="slidenum">
              <a:rPr lang="nb-NO" smtClean="0"/>
              <a:t>18</a:t>
            </a:fld>
            <a:endParaRPr lang="nb-NO"/>
          </a:p>
        </p:txBody>
      </p:sp>
    </p:spTree>
    <p:extLst>
      <p:ext uri="{BB962C8B-B14F-4D97-AF65-F5344CB8AC3E}">
        <p14:creationId xmlns:p14="http://schemas.microsoft.com/office/powerpoint/2010/main" val="38117511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noProof="0">
                <a:cs typeface="Calibri"/>
              </a:rPr>
              <a:t>I grensedragningen mellom forhold som utløser meldeplikt og forhold som ikke utløser meldeplikt, finner vi forhold som kan aktivere en bekymring, men ikke alene utløser meldeplikten, og som man ikke på rutinemessig grunnlag kan melde bekymring om. Eksempler på dette kan være følgende; </a:t>
            </a:r>
          </a:p>
          <a:p>
            <a:r>
              <a:rPr lang="nb-NO" noProof="0">
                <a:cs typeface="Calibri"/>
              </a:rPr>
              <a:t>Barnet leveres for sent i barnehagen eller mangler tøy, barnet har høyt skolefravær, barnet blir mobbet eller mobber andre eller barnet møter ikke til time hos tannlege. </a:t>
            </a:r>
          </a:p>
          <a:p>
            <a:endParaRPr lang="nb-NO" i="1"/>
          </a:p>
          <a:p>
            <a:r>
              <a:rPr lang="nb-NO" i="0"/>
              <a:t>Samtidig – og dette er også viktig – slike forhold kan inngå i et samlet bilde, der man etter konkrete vurderinger finner grunn til alvorlig bekymring. Da kan meldeplikten være utløst. Dette må vurderes helt konkret. </a:t>
            </a:r>
            <a:endParaRPr lang="en-US" i="0"/>
          </a:p>
        </p:txBody>
      </p:sp>
      <p:sp>
        <p:nvSpPr>
          <p:cNvPr id="4" name="Plassholder for lysbildenummer 3"/>
          <p:cNvSpPr>
            <a:spLocks noGrp="1"/>
          </p:cNvSpPr>
          <p:nvPr>
            <p:ph type="sldNum" sz="quarter" idx="5"/>
          </p:nvPr>
        </p:nvSpPr>
        <p:spPr/>
        <p:txBody>
          <a:bodyPr/>
          <a:lstStyle/>
          <a:p>
            <a:fld id="{9BBD8A31-673D-9D45-810A-C621472A5153}" type="slidenum">
              <a:rPr lang="nb-NO" smtClean="0"/>
              <a:t>19</a:t>
            </a:fld>
            <a:endParaRPr lang="nb-NO"/>
          </a:p>
        </p:txBody>
      </p:sp>
    </p:spTree>
    <p:extLst>
      <p:ext uri="{BB962C8B-B14F-4D97-AF65-F5344CB8AC3E}">
        <p14:creationId xmlns:p14="http://schemas.microsoft.com/office/powerpoint/2010/main" val="3839531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Foredraget handler om noen utvalgte temaer som det er nyttig å ha kunnskap om nettopp fordi du kan komme til å møte barn du blir urolig for; </a:t>
            </a:r>
            <a:endParaRPr lang="nb-NO"/>
          </a:p>
          <a:p>
            <a:r>
              <a:rPr lang="nb-NO" dirty="0"/>
              <a:t>Barnevernets rolle og ansvar</a:t>
            </a:r>
            <a:endParaRPr lang="nb-NO" dirty="0">
              <a:cs typeface="Calibri"/>
            </a:endParaRPr>
          </a:p>
          <a:p>
            <a:r>
              <a:rPr lang="nb-NO" dirty="0"/>
              <a:t>Bekymring og meldeplikt – hva handler det om?</a:t>
            </a:r>
            <a:endParaRPr lang="nb-NO" dirty="0">
              <a:cs typeface="Calibri"/>
            </a:endParaRPr>
          </a:p>
          <a:p>
            <a:r>
              <a:rPr lang="nb-NO" dirty="0"/>
              <a:t>Hva skjer i en barnevernssak?</a:t>
            </a:r>
            <a:endParaRPr lang="nb-NO" dirty="0">
              <a:cs typeface="Calibri"/>
            </a:endParaRPr>
          </a:p>
          <a:p>
            <a:r>
              <a:rPr lang="nb-NO" dirty="0"/>
              <a:t>Samarbeid mellom ulike instanser</a:t>
            </a:r>
            <a:endParaRPr lang="nb-NO" dirty="0">
              <a:cs typeface="Calibri"/>
            </a:endParaRPr>
          </a:p>
          <a:p>
            <a:endParaRPr lang="nb-NO" dirty="0">
              <a:cs typeface="Calibri"/>
            </a:endParaRPr>
          </a:p>
          <a:p>
            <a:r>
              <a:rPr lang="nb-NO" dirty="0">
                <a:cs typeface="Calibri"/>
              </a:rPr>
              <a:t>NB: Når barneverntjenesten holder foredraget, kan det være nyttig med noen spørsmål til diskusjon. De ligger helt til slutt i presentasjonen.</a:t>
            </a:r>
          </a:p>
          <a:p>
            <a:endParaRPr lang="nb-NO">
              <a:cs typeface="Calibri" panose="020F0502020204030204"/>
            </a:endParaRPr>
          </a:p>
        </p:txBody>
      </p:sp>
      <p:sp>
        <p:nvSpPr>
          <p:cNvPr id="4" name="Plassholder for lysbildenummer 3"/>
          <p:cNvSpPr>
            <a:spLocks noGrp="1"/>
          </p:cNvSpPr>
          <p:nvPr>
            <p:ph type="sldNum" sz="quarter" idx="5"/>
          </p:nvPr>
        </p:nvSpPr>
        <p:spPr/>
        <p:txBody>
          <a:bodyPr/>
          <a:lstStyle/>
          <a:p>
            <a:fld id="{9BBD8A31-673D-9D45-810A-C621472A5153}" type="slidenum">
              <a:rPr lang="nb-NO" smtClean="0"/>
              <a:t>2</a:t>
            </a:fld>
            <a:endParaRPr lang="nb-NO"/>
          </a:p>
        </p:txBody>
      </p:sp>
    </p:spTree>
    <p:extLst>
      <p:ext uri="{BB962C8B-B14F-4D97-AF65-F5344CB8AC3E}">
        <p14:creationId xmlns:p14="http://schemas.microsoft.com/office/powerpoint/2010/main" val="11612475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0" i="0"/>
              <a:t>Som offentlig melder, eller som en som samarbeider med barnevernet i kraft av sin stilling eller sitt yrke, kan man kanskje få en opplevelse av at barnevernet gir færre opplysninger enn det man som melder eller samarbeidsinstans gir til barnevernet. I slike tilfeller er det nyttig å kjenne til at barnevernet har en særskilt streng taushetsplikt, som i konkrete tilfeller blant annet kan lede til at barnevernet må be om flere opplysninger enn det de kan gi tilbake av opplysninger. </a:t>
            </a:r>
          </a:p>
          <a:p>
            <a:endParaRPr lang="nb-NO" b="0" i="0"/>
          </a:p>
          <a:p>
            <a:r>
              <a:rPr lang="nb-NO" b="0" i="0"/>
              <a:t>Et eksempel på dette er de tilfellene der barnevernet må be om informasjon fra skolen eller legen for at barnevernet på sin side skal være i stand til å løse sine oppgaver forsvarlig; da har barnevernet anledning til å fortelle skolen eller legen AT det er en barnevernssak og en undersøkelsessak pågående og HVA man trenger opplysninger om fra legen. Samtidig har ikke barnevernet anledning til å gi inngående opplysninger om detaljer og konkrete forhold i bekymringen eller saken. Dette kan fra skolens eller legens ståsted oppleves som lite sammenlignet med det omfanget av opplysningen som man blir bedt om å gi.</a:t>
            </a:r>
          </a:p>
          <a:p>
            <a:endParaRPr lang="nb-NO" b="0" i="0"/>
          </a:p>
          <a:p>
            <a:r>
              <a:rPr lang="nb-NO" b="0" i="0"/>
              <a:t>Disse perspektivene nyanseres ved at den som opplysningene handler om eventuelt samtykker til at flere opplysninger kan deles med andre instanser eller tjenester. Jeg går ikke nærmere inn i detaljene knyttet til samtykkegrunnlag og samtykkekompetanse i dette konkrete foredraget, men det er et poeng å ha med seg en forståelse av at det i mange tilfeller er slik at både barn og foreldre kan være opptatt av at barnevernet og eksempelvis skole eller lege snakker sammen. </a:t>
            </a:r>
          </a:p>
          <a:p>
            <a:endParaRPr lang="nb-NO" b="0" i="0"/>
          </a:p>
          <a:p>
            <a:endParaRPr lang="nb-NO" b="0" i="0"/>
          </a:p>
          <a:p>
            <a:endParaRPr lang="nb-NO"/>
          </a:p>
        </p:txBody>
      </p:sp>
      <p:sp>
        <p:nvSpPr>
          <p:cNvPr id="4" name="Plassholder for lysbildenummer 3"/>
          <p:cNvSpPr>
            <a:spLocks noGrp="1"/>
          </p:cNvSpPr>
          <p:nvPr>
            <p:ph type="sldNum" sz="quarter" idx="5"/>
          </p:nvPr>
        </p:nvSpPr>
        <p:spPr/>
        <p:txBody>
          <a:bodyPr/>
          <a:lstStyle/>
          <a:p>
            <a:fld id="{9BBD8A31-673D-9D45-810A-C621472A5153}" type="slidenum">
              <a:rPr lang="nb-NO" smtClean="0"/>
              <a:t>20</a:t>
            </a:fld>
            <a:endParaRPr lang="nb-NO"/>
          </a:p>
        </p:txBody>
      </p:sp>
    </p:spTree>
    <p:extLst>
      <p:ext uri="{BB962C8B-B14F-4D97-AF65-F5344CB8AC3E}">
        <p14:creationId xmlns:p14="http://schemas.microsoft.com/office/powerpoint/2010/main" val="18488188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En praktisk utfordring ved å melde bekymring, er at det kan gå en stund fra man har utformet bekymringsmeldingen og sendt den, til barnevernet mottar meldingen. Videre kan offentlige meldere oppleve det vanskelig å vite hva barnevernet trenger av opplysninger for å bli i stand til å behandle bekymringsmeldingen på en god måte. </a:t>
            </a:r>
          </a:p>
          <a:p>
            <a:endParaRPr lang="nb-NO"/>
          </a:p>
          <a:p>
            <a:r>
              <a:rPr lang="nb-NO"/>
              <a:t>I den digitale løsningen Nasjonal Portal for Bekymringsmelding får man veiledning på hva man kan legge vekt på i en bekymringsmelding, og man får også veiledning på forståelse av meldeplikt og de rettslige rammene rundt denne plikten. Selve sendingen av meldingen foregår innenfor rammer som ivaretar personvernet, og sendingen går raskt. Sekunder etter at du har sendt bekymringsmeldingen, mottar barnevernet den. Dette gjør at barn og foreldre kan få hjelp raskere enn om det går dager fra en melding blir sendt til den mottas. Nasjonal portal for bekymringsmelding er en løsning som kommunene kan velge å ta i bruk, og gir også mulighet til at andre instanser kan sende meldinger direkte fra sine fagsystemer.</a:t>
            </a:r>
          </a:p>
          <a:p>
            <a:endParaRPr lang="nb-NO"/>
          </a:p>
          <a:p>
            <a:r>
              <a:rPr lang="nb-NO"/>
              <a:t>Det vil fremdeles være mulig å melde bekymring via ordinær post, og barnevernet er selvfølgelig tilgjengelig for drøftinger uavhengig av denne løsningen. </a:t>
            </a:r>
          </a:p>
          <a:p>
            <a:endParaRPr lang="nb-NO"/>
          </a:p>
        </p:txBody>
      </p:sp>
      <p:sp>
        <p:nvSpPr>
          <p:cNvPr id="4" name="Plassholder for lysbildenummer 3"/>
          <p:cNvSpPr>
            <a:spLocks noGrp="1"/>
          </p:cNvSpPr>
          <p:nvPr>
            <p:ph type="sldNum" sz="quarter" idx="5"/>
          </p:nvPr>
        </p:nvSpPr>
        <p:spPr/>
        <p:txBody>
          <a:bodyPr/>
          <a:lstStyle/>
          <a:p>
            <a:fld id="{9BBD8A31-673D-9D45-810A-C621472A5153}" type="slidenum">
              <a:rPr lang="nb-NO" smtClean="0"/>
              <a:t>21</a:t>
            </a:fld>
            <a:endParaRPr lang="nb-NO"/>
          </a:p>
        </p:txBody>
      </p:sp>
    </p:spTree>
    <p:extLst>
      <p:ext uri="{BB962C8B-B14F-4D97-AF65-F5344CB8AC3E}">
        <p14:creationId xmlns:p14="http://schemas.microsoft.com/office/powerpoint/2010/main" val="25047254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t>For en som jobber i kontakt med barn og unge, er det nyttig å kjenne til </a:t>
            </a:r>
            <a:r>
              <a:rPr lang="nb-NO" err="1"/>
              <a:t>hovedrissene</a:t>
            </a:r>
            <a:r>
              <a:rPr lang="nb-NO"/>
              <a:t> i de ulike periodene eller stegene i en barnevernssak. Dette kan bidra til å gjøre deg tryggere på den informasjonen du selv kan gi til foreldre og barn, der du er urolig eller bekymret for barnet. </a:t>
            </a:r>
          </a:p>
          <a:p>
            <a:endParaRPr lang="nb-NO"/>
          </a:p>
        </p:txBody>
      </p:sp>
      <p:sp>
        <p:nvSpPr>
          <p:cNvPr id="4" name="Plassholder for lysbildenummer 3"/>
          <p:cNvSpPr>
            <a:spLocks noGrp="1"/>
          </p:cNvSpPr>
          <p:nvPr>
            <p:ph type="sldNum" sz="quarter" idx="5"/>
          </p:nvPr>
        </p:nvSpPr>
        <p:spPr/>
        <p:txBody>
          <a:bodyPr/>
          <a:lstStyle/>
          <a:p>
            <a:fld id="{9BBD8A31-673D-9D45-810A-C621472A5153}" type="slidenum">
              <a:rPr lang="nb-NO" smtClean="0"/>
              <a:t>22</a:t>
            </a:fld>
            <a:endParaRPr lang="nb-NO"/>
          </a:p>
        </p:txBody>
      </p:sp>
    </p:spTree>
    <p:extLst>
      <p:ext uri="{BB962C8B-B14F-4D97-AF65-F5344CB8AC3E}">
        <p14:creationId xmlns:p14="http://schemas.microsoft.com/office/powerpoint/2010/main" val="28555106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cs typeface="Calibri"/>
              </a:rPr>
              <a:t>Her </a:t>
            </a:r>
            <a:r>
              <a:rPr lang="en-US" dirty="0" err="1">
                <a:cs typeface="Calibri"/>
              </a:rPr>
              <a:t>kan</a:t>
            </a:r>
            <a:r>
              <a:rPr lang="en-US" dirty="0">
                <a:cs typeface="Calibri"/>
              </a:rPr>
              <a:t> man </a:t>
            </a:r>
            <a:r>
              <a:rPr lang="en-US" dirty="0" err="1">
                <a:cs typeface="Calibri"/>
              </a:rPr>
              <a:t>klikke</a:t>
            </a:r>
            <a:r>
              <a:rPr lang="en-US" dirty="0">
                <a:cs typeface="Calibri"/>
              </a:rPr>
              <a:t> seg </a:t>
            </a:r>
            <a:r>
              <a:rPr lang="en-US" dirty="0" err="1">
                <a:cs typeface="Calibri"/>
              </a:rPr>
              <a:t>raskt</a:t>
            </a:r>
            <a:r>
              <a:rPr lang="en-US" dirty="0">
                <a:cs typeface="Calibri"/>
              </a:rPr>
              <a:t> </a:t>
            </a:r>
            <a:r>
              <a:rPr lang="en-US" dirty="0" err="1">
                <a:cs typeface="Calibri"/>
              </a:rPr>
              <a:t>igjennom</a:t>
            </a:r>
            <a:r>
              <a:rPr lang="en-US" dirty="0">
                <a:cs typeface="Calibri"/>
              </a:rPr>
              <a:t> alle </a:t>
            </a:r>
            <a:r>
              <a:rPr lang="en-US" dirty="0" err="1">
                <a:cs typeface="Calibri"/>
              </a:rPr>
              <a:t>stegene</a:t>
            </a:r>
            <a:r>
              <a:rPr lang="en-US" dirty="0">
                <a:cs typeface="Calibri"/>
              </a:rPr>
              <a:t> I </a:t>
            </a:r>
            <a:r>
              <a:rPr lang="en-US" dirty="0" err="1">
                <a:cs typeface="Calibri"/>
              </a:rPr>
              <a:t>en</a:t>
            </a:r>
            <a:r>
              <a:rPr lang="en-US" dirty="0">
                <a:cs typeface="Calibri"/>
              </a:rPr>
              <a:t> </a:t>
            </a:r>
            <a:r>
              <a:rPr lang="en-US" dirty="0" err="1">
                <a:cs typeface="Calibri"/>
              </a:rPr>
              <a:t>barnevernssak</a:t>
            </a:r>
            <a:r>
              <a:rPr lang="en-US" dirty="0">
                <a:cs typeface="Calibri"/>
              </a:rPr>
              <a:t> for å </a:t>
            </a:r>
            <a:r>
              <a:rPr lang="en-US" dirty="0" err="1">
                <a:cs typeface="Calibri"/>
              </a:rPr>
              <a:t>gi</a:t>
            </a:r>
            <a:r>
              <a:rPr lang="en-US" dirty="0">
                <a:cs typeface="Calibri"/>
              </a:rPr>
              <a:t> et </a:t>
            </a:r>
            <a:r>
              <a:rPr lang="en-US" dirty="0" err="1">
                <a:cs typeface="Calibri"/>
              </a:rPr>
              <a:t>oversiktsbilde</a:t>
            </a:r>
            <a:r>
              <a:rPr lang="en-US" dirty="0">
                <a:cs typeface="Calibri"/>
              </a:rPr>
              <a:t>.</a:t>
            </a:r>
          </a:p>
        </p:txBody>
      </p:sp>
      <p:sp>
        <p:nvSpPr>
          <p:cNvPr id="4" name="Plassholder for lysbildenummer 3"/>
          <p:cNvSpPr>
            <a:spLocks noGrp="1"/>
          </p:cNvSpPr>
          <p:nvPr>
            <p:ph type="sldNum" sz="quarter" idx="5"/>
          </p:nvPr>
        </p:nvSpPr>
        <p:spPr/>
        <p:txBody>
          <a:bodyPr/>
          <a:lstStyle/>
          <a:p>
            <a:fld id="{9BBD8A31-673D-9D45-810A-C621472A5153}" type="slidenum">
              <a:rPr lang="nb-NO" smtClean="0"/>
              <a:t>23</a:t>
            </a:fld>
            <a:endParaRPr lang="nb-NO"/>
          </a:p>
        </p:txBody>
      </p:sp>
    </p:spTree>
    <p:extLst>
      <p:ext uri="{BB962C8B-B14F-4D97-AF65-F5344CB8AC3E}">
        <p14:creationId xmlns:p14="http://schemas.microsoft.com/office/powerpoint/2010/main" val="2095028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t>De fleste barnevernssaker starter ved at barnevernet mottar en bekymringsmelding. Meldingen skal avklares så raskt som mulig, og senest innen en uke etter at meldingen er mottatt. Det er strenge vilkår knyttet til din anledning til å sende bekymringsmelding som offentlig melder – men det er ikke strenge vilkår knyttet til å åpne undersøkelse; her er det tilstrekkelig at barnevernet har grunn til å anta at det er grunnlag for tiltak etter barnevernlovens bestemmelser. Dette er viktig sett i lys av at barnet har rett til tiltak etter barnevernloven når vilkårene for tiltak er innfridd.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t>Du som offentlig melder skal få tilbakemelding om at meldingen er mottatt og om det åpnes undersøkelse eller ikke. </a:t>
            </a:r>
          </a:p>
          <a:p>
            <a:endParaRPr lang="nb-NO"/>
          </a:p>
        </p:txBody>
      </p:sp>
      <p:sp>
        <p:nvSpPr>
          <p:cNvPr id="4" name="Plassholder for lysbildenummer 3"/>
          <p:cNvSpPr>
            <a:spLocks noGrp="1"/>
          </p:cNvSpPr>
          <p:nvPr>
            <p:ph type="sldNum" sz="quarter" idx="5"/>
          </p:nvPr>
        </p:nvSpPr>
        <p:spPr/>
        <p:txBody>
          <a:bodyPr/>
          <a:lstStyle/>
          <a:p>
            <a:fld id="{9BBD8A31-673D-9D45-810A-C621472A5153}" type="slidenum">
              <a:rPr lang="nb-NO" smtClean="0"/>
              <a:t>24</a:t>
            </a:fld>
            <a:endParaRPr lang="nb-NO"/>
          </a:p>
        </p:txBody>
      </p:sp>
    </p:spTree>
    <p:extLst>
      <p:ext uri="{BB962C8B-B14F-4D97-AF65-F5344CB8AC3E}">
        <p14:creationId xmlns:p14="http://schemas.microsoft.com/office/powerpoint/2010/main" val="698066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t>Når barnevernet åpner undersøkelse, er det for å finne ut om barnet er i en situasjon der det er nødvendig å gi bistand fra barnevernet. Dette kan handle om forhold knyttet til omsorgssituasjonen rundt barnet, eller forhold knyttet til barnets </a:t>
            </a:r>
            <a:r>
              <a:rPr lang="nb-NO" err="1"/>
              <a:t>atferdsuttrykk</a:t>
            </a:r>
            <a:r>
              <a:rPr lang="nb-NO"/>
              <a:t>. Barnevernets undersøkelser er forankret i flere rammebetingelser og hensyn: Barnevernet skal ikke undersøke mer enn det som er nødvendig for å avklare bekymringen, barnevernet skal være så varsom og aktsom som mulig og undersøkelsen skal konkluderes så raskt som mulig, der hovedregelen om frist er 3 måneder. Den melderen som hører til kategorien «offentlig melder» skal få beskjed om at undersøkelsen er gjennomført, og om den er henlagt uten tiltak eller om barnets situasjon følges opp videre. I konkrete tilfeller kan barnevernstjenesten gi informasjon om hvilke tiltak som er iverksatt. </a:t>
            </a:r>
          </a:p>
          <a:p>
            <a:endParaRPr lang="nb-NO"/>
          </a:p>
        </p:txBody>
      </p:sp>
      <p:sp>
        <p:nvSpPr>
          <p:cNvPr id="4" name="Plassholder for lysbildenummer 3"/>
          <p:cNvSpPr>
            <a:spLocks noGrp="1"/>
          </p:cNvSpPr>
          <p:nvPr>
            <p:ph type="sldNum" sz="quarter" idx="5"/>
          </p:nvPr>
        </p:nvSpPr>
        <p:spPr/>
        <p:txBody>
          <a:bodyPr/>
          <a:lstStyle/>
          <a:p>
            <a:fld id="{9BBD8A31-673D-9D45-810A-C621472A5153}" type="slidenum">
              <a:rPr lang="nb-NO" smtClean="0"/>
              <a:t>25</a:t>
            </a:fld>
            <a:endParaRPr lang="nb-NO"/>
          </a:p>
        </p:txBody>
      </p:sp>
    </p:spTree>
    <p:extLst>
      <p:ext uri="{BB962C8B-B14F-4D97-AF65-F5344CB8AC3E}">
        <p14:creationId xmlns:p14="http://schemas.microsoft.com/office/powerpoint/2010/main" val="3623732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Det er ingen tvil om at det kan være svært krevende for barn og foreldre å forholde seg til barnevernet, og spesielt mens barnevernet undersøker og kartlegger barnets omsorgssituasjon og familiens eventuelle behov for bistand. Dette kan også være en krevende periode i relasjonen mellom deg og barnet, og mellom deg og foreldrene. Det er viktig at du fortsetter å være en trygg person for barnet, der dette er mulig og naturlig. Barnet kan ha et sterkt behov for fortsatt bli sett av nettopp deg. </a:t>
            </a:r>
          </a:p>
          <a:p>
            <a:r>
              <a:rPr lang="nb-NO"/>
              <a:t>En dialog eller et samarbeid mellom barnevernet og andre instanser i løpet av undersøkelsen krever samtykke fra de som undersøkelsen handler om. Der det er mulig å få til dialog og samarbeid i løpet av undersøkelsen, kan man oppnå en større åpenhet og et bedre bilde av hva familien trenger og hvordan det offentlige kan bistå familien. Enkelte foreldre med erfaring fra barnevernet uttrykker at de ønsker en større åpenhet fra andre instanser og fra barnevernet. I noen tilfeller kan det lede til en større trygghet for foreldre å kunne delta i møter sammen med andre instanser, i samarbeid med barnevernet. </a:t>
            </a:r>
          </a:p>
        </p:txBody>
      </p:sp>
      <p:sp>
        <p:nvSpPr>
          <p:cNvPr id="4" name="Plassholder for lysbildenummer 3"/>
          <p:cNvSpPr>
            <a:spLocks noGrp="1"/>
          </p:cNvSpPr>
          <p:nvPr>
            <p:ph type="sldNum" sz="quarter" idx="5"/>
          </p:nvPr>
        </p:nvSpPr>
        <p:spPr/>
        <p:txBody>
          <a:bodyPr/>
          <a:lstStyle/>
          <a:p>
            <a:fld id="{9BBD8A31-673D-9D45-810A-C621472A5153}" type="slidenum">
              <a:rPr lang="nb-NO" smtClean="0"/>
              <a:t>26</a:t>
            </a:fld>
            <a:endParaRPr lang="nb-NO"/>
          </a:p>
        </p:txBody>
      </p:sp>
    </p:spTree>
    <p:extLst>
      <p:ext uri="{BB962C8B-B14F-4D97-AF65-F5344CB8AC3E}">
        <p14:creationId xmlns:p14="http://schemas.microsoft.com/office/powerpoint/2010/main" val="15491188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Det er ingen uttømmende liste over aktiviteter som kan gjennomføres i en undersøkelse, men mange undersøkelser inneholder i hvert fall følgende aktiviteter; samtaler, hjemmebesøk, innhenting av informasjon fra andre instanser og kartlegging av ressurser i barnets øvrige familie og nettverk. Barnevernet har dessuten i særlige tilfeller anledning til å be om bistand i undersøkelsen. Og uansett hva man er opptatt av i en undersøkelse, så skal barnevernet legge til rette for medvirkning, dialog og samhandling med de personene som saken handler om. </a:t>
            </a:r>
          </a:p>
          <a:p>
            <a:endParaRPr lang="nb-NO" dirty="0"/>
          </a:p>
        </p:txBody>
      </p:sp>
      <p:sp>
        <p:nvSpPr>
          <p:cNvPr id="4" name="Plassholder for lysbildenummer 3"/>
          <p:cNvSpPr>
            <a:spLocks noGrp="1"/>
          </p:cNvSpPr>
          <p:nvPr>
            <p:ph type="sldNum" sz="quarter" idx="5"/>
          </p:nvPr>
        </p:nvSpPr>
        <p:spPr/>
        <p:txBody>
          <a:bodyPr/>
          <a:lstStyle/>
          <a:p>
            <a:fld id="{9BBD8A31-673D-9D45-810A-C621472A5153}" type="slidenum">
              <a:rPr lang="nb-NO" smtClean="0"/>
              <a:t>27</a:t>
            </a:fld>
            <a:endParaRPr lang="nb-NO"/>
          </a:p>
        </p:txBody>
      </p:sp>
    </p:spTree>
    <p:extLst>
      <p:ext uri="{BB962C8B-B14F-4D97-AF65-F5344CB8AC3E}">
        <p14:creationId xmlns:p14="http://schemas.microsoft.com/office/powerpoint/2010/main" val="37846081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t>Vi så tidligere i foredraget på en oversikt over tall, og blant annet så vi at en del undersøkelser henlegges uten tiltak. Dette kan det være ulike grunner til. Noen ganger henlegges saker uten tiltak fordi det viser seg at det ikke foreligger grunnlag for tiltak etter barnevernloven. Andre ganger henlegges saker uten tiltak fordi familien ikke tar imot tiltak, selv om barnevernstjenesten vurderer at det er nødvendig med bistand. Noen ganger har situasjonen en slik profil at barnevernstjenesten har en alvorlig bekymring, men uten at man vurderer at det er riktig å fremme sak om en eller annen form for tvangstiltak.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p>
          <a:p>
            <a:pPr marL="0" marR="0" lvl="0" indent="0" algn="l" defTabSz="914400" rtl="0" eaLnBrk="1" fontAlgn="auto" latinLnBrk="0" hangingPunct="1">
              <a:lnSpc>
                <a:spcPct val="100000"/>
              </a:lnSpc>
              <a:spcBef>
                <a:spcPts val="0"/>
              </a:spcBef>
              <a:spcAft>
                <a:spcPts val="0"/>
              </a:spcAft>
              <a:buClrTx/>
              <a:buSzTx/>
              <a:buFontTx/>
              <a:buNone/>
              <a:tabLst/>
              <a:defRPr/>
            </a:pPr>
            <a:r>
              <a:rPr lang="nb-NO"/>
              <a:t>I en del av tilfellene der det ikke iverksettes tiltak, er den som har meldt bekymring, fortsatt bekymret. Da er det viktig at man melder fra på nytt, slik at barnevernet får ny anledning til å vurdere alvorlighetsgraden i barnets omsorgs- og livssituasjon. </a:t>
            </a:r>
          </a:p>
          <a:p>
            <a:endParaRPr lang="nb-NO"/>
          </a:p>
        </p:txBody>
      </p:sp>
      <p:sp>
        <p:nvSpPr>
          <p:cNvPr id="4" name="Plassholder for lysbildenummer 3"/>
          <p:cNvSpPr>
            <a:spLocks noGrp="1"/>
          </p:cNvSpPr>
          <p:nvPr>
            <p:ph type="sldNum" sz="quarter" idx="5"/>
          </p:nvPr>
        </p:nvSpPr>
        <p:spPr/>
        <p:txBody>
          <a:bodyPr/>
          <a:lstStyle/>
          <a:p>
            <a:fld id="{9BBD8A31-673D-9D45-810A-C621472A5153}" type="slidenum">
              <a:rPr lang="nb-NO" smtClean="0"/>
              <a:t>28</a:t>
            </a:fld>
            <a:endParaRPr lang="nb-NO"/>
          </a:p>
        </p:txBody>
      </p:sp>
    </p:spTree>
    <p:extLst>
      <p:ext uri="{BB962C8B-B14F-4D97-AF65-F5344CB8AC3E}">
        <p14:creationId xmlns:p14="http://schemas.microsoft.com/office/powerpoint/2010/main" val="35228812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t>Det er ikke det kommunale barnevernet som avgjør spørsmål om de ulike formene for tvangsvedtak. Avgjørelsen ligger hos fylkesnemnda, og her ser dere en kort oppsummering av hva fylkesnemnda er og hva den gjør.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p>
          <a:p>
            <a:pPr marL="0" marR="0" lvl="0" indent="0" algn="l" defTabSz="914400" rtl="0" eaLnBrk="1" fontAlgn="auto" latinLnBrk="0" hangingPunct="1">
              <a:lnSpc>
                <a:spcPct val="100000"/>
              </a:lnSpc>
              <a:spcBef>
                <a:spcPts val="0"/>
              </a:spcBef>
              <a:spcAft>
                <a:spcPts val="0"/>
              </a:spcAft>
              <a:buClrTx/>
              <a:buSzTx/>
              <a:buFontTx/>
              <a:buNone/>
              <a:tabLst/>
              <a:defRPr/>
            </a:pPr>
            <a:r>
              <a:rPr lang="nb-NO"/>
              <a:t>Barnevernstjenesten har mandat til å beslutte om hvorvidt spørsmål om de mer inngripende sakene skal legges frem for fylkesnemnda. I tillegg har barnevernstjenesten mandat til å gripe inn i akutte situasjoner, der barn kan ha behov for å bli sikret eller beskyttet umiddelbart.</a:t>
            </a:r>
          </a:p>
          <a:p>
            <a:endParaRPr lang="nb-NO"/>
          </a:p>
        </p:txBody>
      </p:sp>
      <p:sp>
        <p:nvSpPr>
          <p:cNvPr id="4" name="Plassholder for lysbildenummer 3"/>
          <p:cNvSpPr>
            <a:spLocks noGrp="1"/>
          </p:cNvSpPr>
          <p:nvPr>
            <p:ph type="sldNum" sz="quarter" idx="5"/>
          </p:nvPr>
        </p:nvSpPr>
        <p:spPr/>
        <p:txBody>
          <a:bodyPr/>
          <a:lstStyle/>
          <a:p>
            <a:fld id="{9BBD8A31-673D-9D45-810A-C621472A5153}" type="slidenum">
              <a:rPr lang="nb-NO" smtClean="0"/>
              <a:t>29</a:t>
            </a:fld>
            <a:endParaRPr lang="nb-NO"/>
          </a:p>
        </p:txBody>
      </p:sp>
    </p:spTree>
    <p:extLst>
      <p:ext uri="{BB962C8B-B14F-4D97-AF65-F5344CB8AC3E}">
        <p14:creationId xmlns:p14="http://schemas.microsoft.com/office/powerpoint/2010/main" val="2216850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Først ser vi nærmere på barnevernets rolle og ansvar. </a:t>
            </a:r>
          </a:p>
        </p:txBody>
      </p:sp>
      <p:sp>
        <p:nvSpPr>
          <p:cNvPr id="4" name="Plassholder for lysbildenummer 3"/>
          <p:cNvSpPr>
            <a:spLocks noGrp="1"/>
          </p:cNvSpPr>
          <p:nvPr>
            <p:ph type="sldNum" sz="quarter" idx="5"/>
          </p:nvPr>
        </p:nvSpPr>
        <p:spPr/>
        <p:txBody>
          <a:bodyPr/>
          <a:lstStyle/>
          <a:p>
            <a:fld id="{9BBD8A31-673D-9D45-810A-C621472A5153}" type="slidenum">
              <a:rPr lang="nb-NO" smtClean="0"/>
              <a:t>3</a:t>
            </a:fld>
            <a:endParaRPr lang="nb-NO"/>
          </a:p>
        </p:txBody>
      </p:sp>
    </p:spTree>
    <p:extLst>
      <p:ext uri="{BB962C8B-B14F-4D97-AF65-F5344CB8AC3E}">
        <p14:creationId xmlns:p14="http://schemas.microsoft.com/office/powerpoint/2010/main" val="9292218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nb-NO"/>
              <a:t>Som nevnt tidligere, kan man av nyhetsbildet eller av perspektiver som formidles i sosiale medier eller på andre arenaer, få inntrykk av at barnevernet først og fremst «tar barn fra foreldre». Men som vi nå har vært inne på, så forholder det seg altså slik at omsorgsovertakelser kun skjer i de svært alvorlige og komplekse sakene. Vilkårene er strenge, og spørsmålet i seg selv blir ikke avgjort av den kommunale instansen som barnevernstjenesten utgjør. </a:t>
            </a:r>
          </a:p>
          <a:p>
            <a:pPr marL="0" marR="0" lvl="0" indent="0" algn="l" defTabSz="914400" rtl="0" eaLnBrk="1" fontAlgn="auto" latinLnBrk="0" hangingPunct="1">
              <a:lnSpc>
                <a:spcPct val="90000"/>
              </a:lnSpc>
              <a:spcBef>
                <a:spcPts val="1000"/>
              </a:spcBef>
              <a:spcAft>
                <a:spcPts val="0"/>
              </a:spcAft>
              <a:buClrTx/>
              <a:buSzTx/>
              <a:buFontTx/>
              <a:buNone/>
              <a:tabLst/>
              <a:defRPr/>
            </a:pPr>
            <a:endParaRPr lang="nb-NO"/>
          </a:p>
          <a:p>
            <a:pPr marL="0" marR="0" lvl="0" indent="0" algn="l" defTabSz="914400" rtl="0" eaLnBrk="1" fontAlgn="auto" latinLnBrk="0" hangingPunct="1">
              <a:lnSpc>
                <a:spcPct val="90000"/>
              </a:lnSpc>
              <a:spcBef>
                <a:spcPts val="1000"/>
              </a:spcBef>
              <a:spcAft>
                <a:spcPts val="0"/>
              </a:spcAft>
              <a:buClrTx/>
              <a:buSzTx/>
              <a:buFontTx/>
              <a:buNone/>
              <a:tabLst/>
              <a:defRPr/>
            </a:pPr>
            <a:r>
              <a:rPr lang="nb-NO"/>
              <a:t>Et viktig poeng i saker om omsorgsovertakelse, er prinsippet om midlertidighet: Omsorgsovertakelser skal i utgangspunktet være midlertidige. Det betyr ikke at samtlige omsorgsovertakelser blir midlertidige - dette handler om et større bilde sammensatt av grunnleggende rettigheter og konkrete vurderinger i den enkelte saken. Men det betyr at det skal jobbes aktivt for å legge til rette for en tilbakeføring der dette er mulig, og det skal dessuten legges til rette for gode og trygge samvær mellom barn og foreldre der dette er eller kan være mulig. Mange av dere kjenner sikkert igjen dette etter å ha hørt og lest om EMD-domstolens avgjørelser der midlertidighet ved omsorgsovertakelser, og samvær etter omsorgsovertakelser, har vært tematisert. </a:t>
            </a:r>
          </a:p>
          <a:p>
            <a:pPr marL="0" marR="0" lvl="0" indent="0" algn="l" defTabSz="914400" rtl="0" eaLnBrk="1" fontAlgn="auto" latinLnBrk="0" hangingPunct="1">
              <a:lnSpc>
                <a:spcPct val="90000"/>
              </a:lnSpc>
              <a:spcBef>
                <a:spcPts val="1000"/>
              </a:spcBef>
              <a:spcAft>
                <a:spcPts val="0"/>
              </a:spcAft>
              <a:buClrTx/>
              <a:buSzTx/>
              <a:buFontTx/>
              <a:buNone/>
              <a:tabLst/>
              <a:defRPr/>
            </a:pPr>
            <a:endParaRPr lang="nb-NO"/>
          </a:p>
          <a:p>
            <a:pPr marL="0" indent="0">
              <a:lnSpc>
                <a:spcPct val="90000"/>
              </a:lnSpc>
              <a:spcBef>
                <a:spcPts val="1000"/>
              </a:spcBef>
              <a:buFont typeface="Arial,Sans-Serif"/>
              <a:buNone/>
            </a:pPr>
            <a:endParaRPr lang="nb-NO"/>
          </a:p>
          <a:p>
            <a:endParaRPr lang="en-US">
              <a:cs typeface="Calibri"/>
            </a:endParaRPr>
          </a:p>
        </p:txBody>
      </p:sp>
      <p:sp>
        <p:nvSpPr>
          <p:cNvPr id="4" name="Slide Number Placeholder 3"/>
          <p:cNvSpPr>
            <a:spLocks noGrp="1"/>
          </p:cNvSpPr>
          <p:nvPr>
            <p:ph type="sldNum" sz="quarter" idx="5"/>
          </p:nvPr>
        </p:nvSpPr>
        <p:spPr/>
        <p:txBody>
          <a:bodyPr/>
          <a:lstStyle/>
          <a:p>
            <a:fld id="{9BBD8A31-673D-9D45-810A-C621472A5153}" type="slidenum">
              <a:rPr lang="nb-NO" smtClean="0"/>
              <a:t>30</a:t>
            </a:fld>
            <a:endParaRPr lang="nb-NO"/>
          </a:p>
        </p:txBody>
      </p:sp>
    </p:spTree>
    <p:extLst>
      <p:ext uri="{BB962C8B-B14F-4D97-AF65-F5344CB8AC3E}">
        <p14:creationId xmlns:p14="http://schemas.microsoft.com/office/powerpoint/2010/main" val="39021381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Omsorgsovertakelse er siste utvei, og i utgangspunktet noe man vil unngå der man kan – og dermed noe man må søke å forebygge. Tidlig innsats er sentralt i dette perspektivet, og for å få til tidlig innsats må flere instanser samarbeide. Tidlig innsats bygger på en erkjennelse av at jo tidligere en familie som trenger hjelp, får hjelp, jo større er muligheten for å forebygge et eskalerende alvor som kan lede til de mest inngripende tiltakene.</a:t>
            </a:r>
          </a:p>
          <a:p>
            <a:endParaRPr lang="nb-NO"/>
          </a:p>
          <a:p>
            <a:r>
              <a:rPr lang="nb-NO"/>
              <a:t>Vi skal nå se litt på rammer for samarbeid mellom og samordning av instanser, der samarbeidet og samordningen nettopp handler om at barnet og barnets familie skal få den hjelpen de behøver.  </a:t>
            </a:r>
          </a:p>
        </p:txBody>
      </p:sp>
      <p:sp>
        <p:nvSpPr>
          <p:cNvPr id="4" name="Plassholder for lysbildenummer 3"/>
          <p:cNvSpPr>
            <a:spLocks noGrp="1"/>
          </p:cNvSpPr>
          <p:nvPr>
            <p:ph type="sldNum" sz="quarter" idx="5"/>
          </p:nvPr>
        </p:nvSpPr>
        <p:spPr/>
        <p:txBody>
          <a:bodyPr/>
          <a:lstStyle/>
          <a:p>
            <a:fld id="{9BBD8A31-673D-9D45-810A-C621472A5153}" type="slidenum">
              <a:rPr lang="nb-NO" smtClean="0"/>
              <a:t>31</a:t>
            </a:fld>
            <a:endParaRPr lang="nb-NO"/>
          </a:p>
        </p:txBody>
      </p:sp>
    </p:spTree>
    <p:extLst>
      <p:ext uri="{BB962C8B-B14F-4D97-AF65-F5344CB8AC3E}">
        <p14:creationId xmlns:p14="http://schemas.microsoft.com/office/powerpoint/2010/main" val="17591564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Barnevernet og andre kommunale instanser skal sørge for et godt samarbeid – og skal være et velfungerende lag – rundt barnet og familien, der dette vurderes som nødvendig. Det finnes ikke én instans som kan alt, men sammen med hverandre og sammen med familien kan man få til mye. Dette handler blant annet om å utnytte hverandres ansvarsområder, ressurser, virkemidler og kompetanse. </a:t>
            </a:r>
          </a:p>
        </p:txBody>
      </p:sp>
      <p:sp>
        <p:nvSpPr>
          <p:cNvPr id="4" name="Plassholder for lysbildenummer 3"/>
          <p:cNvSpPr>
            <a:spLocks noGrp="1"/>
          </p:cNvSpPr>
          <p:nvPr>
            <p:ph type="sldNum" sz="quarter" idx="5"/>
          </p:nvPr>
        </p:nvSpPr>
        <p:spPr/>
        <p:txBody>
          <a:bodyPr/>
          <a:lstStyle/>
          <a:p>
            <a:fld id="{9BBD8A31-673D-9D45-810A-C621472A5153}" type="slidenum">
              <a:rPr lang="nb-NO" smtClean="0"/>
              <a:t>32</a:t>
            </a:fld>
            <a:endParaRPr lang="nb-NO"/>
          </a:p>
        </p:txBody>
      </p:sp>
    </p:spTree>
    <p:extLst>
      <p:ext uri="{BB962C8B-B14F-4D97-AF65-F5344CB8AC3E}">
        <p14:creationId xmlns:p14="http://schemas.microsoft.com/office/powerpoint/2010/main" val="25514695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t>Både ny barnevernslov og selve barnevernsreformen – som i realiteten er en oppvekstreform – skal bidra til bedre barnevernsfaglig arbeid, skal styrke barns og foreldres rettssikkerhet og skal bidra til økt vekt på forebygging og tidlig innsats. Hele oppvekstsektoren er involvert. </a:t>
            </a:r>
          </a:p>
          <a:p>
            <a:endParaRPr lang="nb-NO"/>
          </a:p>
        </p:txBody>
      </p:sp>
      <p:sp>
        <p:nvSpPr>
          <p:cNvPr id="4" name="Plassholder for lysbildenummer 3"/>
          <p:cNvSpPr>
            <a:spLocks noGrp="1"/>
          </p:cNvSpPr>
          <p:nvPr>
            <p:ph type="sldNum" sz="quarter" idx="5"/>
          </p:nvPr>
        </p:nvSpPr>
        <p:spPr/>
        <p:txBody>
          <a:bodyPr/>
          <a:lstStyle/>
          <a:p>
            <a:fld id="{9BBD8A31-673D-9D45-810A-C621472A5153}" type="slidenum">
              <a:rPr lang="nb-NO" smtClean="0"/>
              <a:t>33</a:t>
            </a:fld>
            <a:endParaRPr lang="nb-NO"/>
          </a:p>
        </p:txBody>
      </p:sp>
    </p:spTree>
    <p:extLst>
      <p:ext uri="{BB962C8B-B14F-4D97-AF65-F5344CB8AC3E}">
        <p14:creationId xmlns:p14="http://schemas.microsoft.com/office/powerpoint/2010/main" val="21921145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t>Fra 1.januar 2023 gjelder ny barnevernslov. Men allerede fra 1.januar 2022 er enkelte bestemmelser endret eller nye i nåværende lov, og fra 1.august 2022 trer det i kraft nye samarbeidsbestemmelser i en rekke lover på det velferdsrettslige området. Dette betyr at det ikke vil være kun gjennom barnevernslovgivningen at andre instanser forpliktes til samarbeid og samordning, men forpliktelsen reguleres også i instansens eget lovverk. Kommunen gis et mandat til å avgjøre hvilken instans som skal ivareta samordningen, og barnets rett til individuell plan blir tydeliggjort og fremhevet. </a:t>
            </a:r>
          </a:p>
          <a:p>
            <a:endParaRPr lang="nb-NO"/>
          </a:p>
        </p:txBody>
      </p:sp>
      <p:sp>
        <p:nvSpPr>
          <p:cNvPr id="4" name="Plassholder for lysbildenummer 3"/>
          <p:cNvSpPr>
            <a:spLocks noGrp="1"/>
          </p:cNvSpPr>
          <p:nvPr>
            <p:ph type="sldNum" sz="quarter" idx="5"/>
          </p:nvPr>
        </p:nvSpPr>
        <p:spPr/>
        <p:txBody>
          <a:bodyPr/>
          <a:lstStyle/>
          <a:p>
            <a:fld id="{9BBD8A31-673D-9D45-810A-C621472A5153}" type="slidenum">
              <a:rPr lang="nb-NO" smtClean="0"/>
              <a:t>34</a:t>
            </a:fld>
            <a:endParaRPr lang="nb-NO"/>
          </a:p>
        </p:txBody>
      </p:sp>
    </p:spTree>
    <p:extLst>
      <p:ext uri="{BB962C8B-B14F-4D97-AF65-F5344CB8AC3E}">
        <p14:creationId xmlns:p14="http://schemas.microsoft.com/office/powerpoint/2010/main" val="21187645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 har nå sett på noen sentrale rammebetingelser for offentlig melders bekymring og meldeplikt, og også sett på barnevernets rolle</a:t>
            </a:r>
            <a:r>
              <a:rPr lang="nb-NO"/>
              <a:t>, ansvar og handlingsrom, samt tema som samarbeid og samordning. </a:t>
            </a:r>
            <a:r>
              <a:rPr lang="nb-NO" dirty="0"/>
              <a:t>Det blir fort mange ord og mange momenter å huske på. Avslutningsvis er det derfor et poeng å dvele ved noe av </a:t>
            </a:r>
            <a:r>
              <a:rPr lang="nb-NO" dirty="0" err="1"/>
              <a:t>hovedessensen</a:t>
            </a:r>
            <a:r>
              <a:rPr lang="nb-NO" dirty="0"/>
              <a:t>:</a:t>
            </a:r>
          </a:p>
          <a:p>
            <a:endParaRPr lang="nb-NO" dirty="0"/>
          </a:p>
          <a:p>
            <a:r>
              <a:rPr lang="nb-NO" dirty="0"/>
              <a:t>Det er barnet, barnets situasjon, barnets behov, barnets trygghet, barnets sikkerhet, barnets utvikling – og dermed barnets beste – dette til syvende og sist handler om. Trenger dette barnet og dette barnets foreldre hjelp? Og i så fall; hvilken hjelp – og hvordan kan vi nå frem med hjelpen?  </a:t>
            </a:r>
          </a:p>
          <a:p>
            <a:endParaRPr lang="nb-NO" dirty="0"/>
          </a:p>
          <a:p>
            <a:endParaRPr lang="nb-NO" dirty="0"/>
          </a:p>
        </p:txBody>
      </p:sp>
      <p:sp>
        <p:nvSpPr>
          <p:cNvPr id="4" name="Plassholder for lysbildenummer 3"/>
          <p:cNvSpPr>
            <a:spLocks noGrp="1"/>
          </p:cNvSpPr>
          <p:nvPr>
            <p:ph type="sldNum" sz="quarter" idx="5"/>
          </p:nvPr>
        </p:nvSpPr>
        <p:spPr/>
        <p:txBody>
          <a:bodyPr/>
          <a:lstStyle/>
          <a:p>
            <a:fld id="{9BBD8A31-673D-9D45-810A-C621472A5153}" type="slidenum">
              <a:rPr lang="nb-NO" smtClean="0"/>
              <a:t>35</a:t>
            </a:fld>
            <a:endParaRPr lang="nb-NO"/>
          </a:p>
        </p:txBody>
      </p:sp>
    </p:spTree>
    <p:extLst>
      <p:ext uri="{BB962C8B-B14F-4D97-AF65-F5344CB8AC3E}">
        <p14:creationId xmlns:p14="http://schemas.microsoft.com/office/powerpoint/2010/main" val="18484439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t>Takk for oppmerksomheten.</a:t>
            </a:r>
          </a:p>
          <a:p>
            <a:endParaRPr lang="nb-NO"/>
          </a:p>
        </p:txBody>
      </p:sp>
      <p:sp>
        <p:nvSpPr>
          <p:cNvPr id="4" name="Plassholder for lysbildenummer 3"/>
          <p:cNvSpPr>
            <a:spLocks noGrp="1"/>
          </p:cNvSpPr>
          <p:nvPr>
            <p:ph type="sldNum" sz="quarter" idx="5"/>
          </p:nvPr>
        </p:nvSpPr>
        <p:spPr/>
        <p:txBody>
          <a:bodyPr/>
          <a:lstStyle/>
          <a:p>
            <a:fld id="{9BBD8A31-673D-9D45-810A-C621472A5153}" type="slidenum">
              <a:rPr lang="nb-NO" smtClean="0"/>
              <a:t>36</a:t>
            </a:fld>
            <a:endParaRPr lang="nb-NO"/>
          </a:p>
        </p:txBody>
      </p:sp>
    </p:spTree>
    <p:extLst>
      <p:ext uri="{BB962C8B-B14F-4D97-AF65-F5344CB8AC3E}">
        <p14:creationId xmlns:p14="http://schemas.microsoft.com/office/powerpoint/2010/main" val="32762704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Sans-Serif"/>
              <a:buChar char="•"/>
            </a:pPr>
            <a:r>
              <a:rPr lang="nb-NO">
                <a:hlinkClick r:id="rId3"/>
              </a:rPr>
              <a:t>Barn med nedsatt funksjonsevne - veileder barnevern og helse- og omsorgstjenester (bufdir.no)</a:t>
            </a:r>
            <a:endParaRPr lang="nb-NO"/>
          </a:p>
          <a:p>
            <a:pPr marL="285750" indent="-285750">
              <a:lnSpc>
                <a:spcPct val="90000"/>
              </a:lnSpc>
              <a:spcBef>
                <a:spcPts val="1000"/>
              </a:spcBef>
              <a:buFont typeface="Arial,Sans-Serif"/>
              <a:buChar char="•"/>
            </a:pPr>
            <a:r>
              <a:rPr lang="nb-NO">
                <a:hlinkClick r:id="rId4"/>
              </a:rPr>
              <a:t>Nav og barnevernstjenesten: Retningslinjer for samarbeid mellom barneverntjenesten og NAV-kontoret (bufdir.no)</a:t>
            </a:r>
            <a:endParaRPr lang="nb-NO"/>
          </a:p>
          <a:p>
            <a:pPr marL="285750" indent="-285750">
              <a:lnSpc>
                <a:spcPct val="90000"/>
              </a:lnSpc>
              <a:spcBef>
                <a:spcPts val="1000"/>
              </a:spcBef>
              <a:buFont typeface="Arial,Sans-Serif"/>
              <a:buChar char="•"/>
            </a:pPr>
            <a:r>
              <a:rPr lang="nb-NO">
                <a:hlinkClick r:id="rId5"/>
              </a:rPr>
              <a:t>Politi og barnevern - nasjonale retningslinjer for samhandling (bufdir.no)</a:t>
            </a:r>
            <a:endParaRPr lang="nb-NO"/>
          </a:p>
          <a:p>
            <a:pPr marL="285750" indent="-285750">
              <a:lnSpc>
                <a:spcPct val="90000"/>
              </a:lnSpc>
              <a:spcBef>
                <a:spcPts val="1000"/>
              </a:spcBef>
              <a:buFont typeface="Arial,Sans-Serif"/>
              <a:buChar char="•"/>
            </a:pPr>
            <a:r>
              <a:rPr lang="nb-NO">
                <a:hlinkClick r:id="rId6"/>
              </a:rPr>
              <a:t>Skoleveileder - Veileder for samarbeid mellom skole og barnevern (bufdir.no)</a:t>
            </a:r>
            <a:endParaRPr lang="nb-NO"/>
          </a:p>
          <a:p>
            <a:pPr marL="285750" indent="-285750">
              <a:lnSpc>
                <a:spcPct val="90000"/>
              </a:lnSpc>
              <a:spcBef>
                <a:spcPts val="1000"/>
              </a:spcBef>
              <a:buFont typeface="Arial,Sans-Serif"/>
              <a:buChar char="•"/>
            </a:pPr>
            <a:r>
              <a:rPr lang="nb-NO">
                <a:hlinkClick r:id="rId7"/>
              </a:rPr>
              <a:t>Samarbeid mellom tjenestene (bufdir.no)</a:t>
            </a:r>
            <a:endParaRPr lang="nb-NO"/>
          </a:p>
          <a:p>
            <a:pPr marL="285750" indent="-285750">
              <a:lnSpc>
                <a:spcPct val="90000"/>
              </a:lnSpc>
              <a:spcBef>
                <a:spcPts val="1000"/>
              </a:spcBef>
              <a:buFont typeface="Arial,Sans-Serif"/>
              <a:buChar char="•"/>
            </a:pPr>
            <a:r>
              <a:rPr lang="nb-NO">
                <a:hlinkClick r:id="rId8"/>
              </a:rPr>
              <a:t>Samarbeid mellom barnehagen og barnevernet (udir.no)</a:t>
            </a:r>
            <a:endParaRPr lang="en-US"/>
          </a:p>
        </p:txBody>
      </p:sp>
      <p:sp>
        <p:nvSpPr>
          <p:cNvPr id="4" name="Slide Number Placeholder 3"/>
          <p:cNvSpPr>
            <a:spLocks noGrp="1"/>
          </p:cNvSpPr>
          <p:nvPr>
            <p:ph type="sldNum" sz="quarter" idx="5"/>
          </p:nvPr>
        </p:nvSpPr>
        <p:spPr/>
        <p:txBody>
          <a:bodyPr/>
          <a:lstStyle/>
          <a:p>
            <a:fld id="{9BBD8A31-673D-9D45-810A-C621472A5153}" type="slidenum">
              <a:rPr lang="nb-NO" smtClean="0"/>
              <a:t>39</a:t>
            </a:fld>
            <a:endParaRPr lang="nb-NO"/>
          </a:p>
        </p:txBody>
      </p:sp>
    </p:spTree>
    <p:extLst>
      <p:ext uri="{BB962C8B-B14F-4D97-AF65-F5344CB8AC3E}">
        <p14:creationId xmlns:p14="http://schemas.microsoft.com/office/powerpoint/2010/main" val="2008853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Barnevernet har sitt primære rettslige grunnlag i lov om barnevernstjenester, eller barnevernloven. Barnevernets hovedoppgave er;</a:t>
            </a:r>
          </a:p>
          <a:p>
            <a:endParaRPr lang="nb-NO" dirty="0"/>
          </a:p>
          <a:p>
            <a:r>
              <a:rPr lang="nb-NO" dirty="0"/>
              <a:t>Å sikre at barn og unge som lever under forhold som kan skade deres helse og utvikling, får nødvendig hjelp, omsorg og beskyttelse til rett tid – </a:t>
            </a:r>
          </a:p>
          <a:p>
            <a:r>
              <a:rPr lang="nb-NO" dirty="0"/>
              <a:t>Og å bidra til at barn og unge møtes med trygghet, kjærlighet og forståelse og at alle barn og unge får gode og trygge </a:t>
            </a:r>
            <a:r>
              <a:rPr lang="nb-NO" dirty="0" err="1"/>
              <a:t>oppvekstvilkår</a:t>
            </a:r>
            <a:r>
              <a:rPr lang="nb-NO" dirty="0"/>
              <a:t>. </a:t>
            </a:r>
          </a:p>
          <a:p>
            <a:endParaRPr lang="nb-NO" dirty="0"/>
          </a:p>
          <a:p>
            <a:r>
              <a:rPr lang="nb-NO" dirty="0"/>
              <a:t>Det er altså barnet som står i sentrum. Og loven gjelder for alle barn fra 0 til 18 år, i tillegg til at ungdom i alderen 18 til 25 år kan fortsette å få hjelp fra barnevernet i overgangen til voksenlivet. </a:t>
            </a:r>
          </a:p>
          <a:p>
            <a:endParaRPr lang="nb-NO" dirty="0"/>
          </a:p>
        </p:txBody>
      </p:sp>
      <p:sp>
        <p:nvSpPr>
          <p:cNvPr id="4" name="Plassholder for lysbildenummer 3"/>
          <p:cNvSpPr>
            <a:spLocks noGrp="1"/>
          </p:cNvSpPr>
          <p:nvPr>
            <p:ph type="sldNum" sz="quarter" idx="5"/>
          </p:nvPr>
        </p:nvSpPr>
        <p:spPr/>
        <p:txBody>
          <a:bodyPr/>
          <a:lstStyle/>
          <a:p>
            <a:fld id="{9BBD8A31-673D-9D45-810A-C621472A5153}" type="slidenum">
              <a:rPr lang="nb-NO" smtClean="0"/>
              <a:t>4</a:t>
            </a:fld>
            <a:endParaRPr lang="nb-NO"/>
          </a:p>
        </p:txBody>
      </p:sp>
    </p:spTree>
    <p:extLst>
      <p:ext uri="{BB962C8B-B14F-4D97-AF65-F5344CB8AC3E}">
        <p14:creationId xmlns:p14="http://schemas.microsoft.com/office/powerpoint/2010/main" val="1403511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Å forstå barnevernets rolle og ansvar handler blant annet om å forstå at det barnevernet gjør mest av, er å tilby hjelp til barn og familier som trenger støtte og bistand innenfor rammene av barnevernloven.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Det er kanskje omsorgsovertakelsene og de aller, aller vanskeligste sakene man hører mest om, men disse representerer et fåtall i den store sammenhengen. Men for de menneskene som disse sakene handler om, så vil omsorgsovertakelse kunne oppleves som voldsomt inngripende og belastende – og i lys av den erkjennelsen er det naturlig at disse sakene får mye oppmerksomhet. </a:t>
            </a:r>
          </a:p>
          <a:p>
            <a:endParaRPr lang="nb-NO" dirty="0"/>
          </a:p>
        </p:txBody>
      </p:sp>
      <p:sp>
        <p:nvSpPr>
          <p:cNvPr id="4" name="Plassholder for lysbildenummer 3"/>
          <p:cNvSpPr>
            <a:spLocks noGrp="1"/>
          </p:cNvSpPr>
          <p:nvPr>
            <p:ph type="sldNum" sz="quarter" idx="5"/>
          </p:nvPr>
        </p:nvSpPr>
        <p:spPr/>
        <p:txBody>
          <a:bodyPr/>
          <a:lstStyle/>
          <a:p>
            <a:fld id="{9BBD8A31-673D-9D45-810A-C621472A5153}" type="slidenum">
              <a:rPr lang="nb-NO" smtClean="0"/>
              <a:t>5</a:t>
            </a:fld>
            <a:endParaRPr lang="nb-NO"/>
          </a:p>
        </p:txBody>
      </p:sp>
    </p:spTree>
    <p:extLst>
      <p:ext uri="{BB962C8B-B14F-4D97-AF65-F5344CB8AC3E}">
        <p14:creationId xmlns:p14="http://schemas.microsoft.com/office/powerpoint/2010/main" val="1056943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Men som sagt; barnevernet er først og fremst en hjelper, og de fleste tiltakene som gis familier er såkalte hjelpetiltak, som er frivillige – eller samtykkebaserte, som det også kalles.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I arbeidet med slike tiltak lager barnevernet en tiltaksplan som beskriver hva tiltakene handler om, hvem som har ansvar, på hvilken måte tiltakene skal være til hjelp, hva som er målet med dem og hvordan tiltakene skal følges opp. Barn og foreldre skal gis mulighet til å delta i både valg av tiltak og utforming og oppfølging av tiltak. </a:t>
            </a:r>
          </a:p>
          <a:p>
            <a:endParaRPr lang="nb-NO" dirty="0"/>
          </a:p>
        </p:txBody>
      </p:sp>
      <p:sp>
        <p:nvSpPr>
          <p:cNvPr id="4" name="Plassholder for lysbildenummer 3"/>
          <p:cNvSpPr>
            <a:spLocks noGrp="1"/>
          </p:cNvSpPr>
          <p:nvPr>
            <p:ph type="sldNum" sz="quarter" idx="5"/>
          </p:nvPr>
        </p:nvSpPr>
        <p:spPr/>
        <p:txBody>
          <a:bodyPr/>
          <a:lstStyle/>
          <a:p>
            <a:fld id="{9BBD8A31-673D-9D45-810A-C621472A5153}" type="slidenum">
              <a:rPr lang="nb-NO" smtClean="0"/>
              <a:t>6</a:t>
            </a:fld>
            <a:endParaRPr lang="nb-NO"/>
          </a:p>
        </p:txBody>
      </p:sp>
    </p:spTree>
    <p:extLst>
      <p:ext uri="{BB962C8B-B14F-4D97-AF65-F5344CB8AC3E}">
        <p14:creationId xmlns:p14="http://schemas.microsoft.com/office/powerpoint/2010/main" val="1323206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Eksempler på hjelpetiltak kan være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Veiledning og oppfølging i hjemmet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Samtaler med barnet og samtaler med foreldrene</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Familieråd</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Senter for foreldre og barn</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Støttekontakt, aktiviteter, besøkshjem, økonomisk støtte</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Hjelpetilbud fra andre tjenester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Ofte kombineres flere tiltak overfor barnet og foreldrene. Barnevernet kan for eksempel både ha samtaler med barnet, gi veiledning til foreldre samtidig som at barnet får tilbud om støttekontakt eller besøkshjem. Tiltak der barnet i en periode ikke bor hjemme, men i </a:t>
            </a:r>
            <a:r>
              <a:rPr lang="nb-NO" dirty="0" err="1"/>
              <a:t>barnevernstinstitusjon</a:t>
            </a:r>
            <a:r>
              <a:rPr lang="nb-NO" dirty="0"/>
              <a:t> eller i fosterhjem, kan også tilbys som frivillige tiltak der dette er noe som familien selv ønsker, og det vurderes som nødvendig for å møte bistandsbehovet i familien.</a:t>
            </a:r>
          </a:p>
          <a:p>
            <a:endParaRPr lang="nb-NO" dirty="0"/>
          </a:p>
        </p:txBody>
      </p:sp>
      <p:sp>
        <p:nvSpPr>
          <p:cNvPr id="4" name="Plassholder for lysbildenummer 3"/>
          <p:cNvSpPr>
            <a:spLocks noGrp="1"/>
          </p:cNvSpPr>
          <p:nvPr>
            <p:ph type="sldNum" sz="quarter" idx="5"/>
          </p:nvPr>
        </p:nvSpPr>
        <p:spPr/>
        <p:txBody>
          <a:bodyPr/>
          <a:lstStyle/>
          <a:p>
            <a:fld id="{9BBD8A31-673D-9D45-810A-C621472A5153}" type="slidenum">
              <a:rPr lang="nb-NO" smtClean="0"/>
              <a:t>7</a:t>
            </a:fld>
            <a:endParaRPr lang="nb-NO"/>
          </a:p>
        </p:txBody>
      </p:sp>
    </p:spTree>
    <p:extLst>
      <p:ext uri="{BB962C8B-B14F-4D97-AF65-F5344CB8AC3E}">
        <p14:creationId xmlns:p14="http://schemas.microsoft.com/office/powerpoint/2010/main" val="4001274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t>For enkelte familier er imidlertid den samlede belastningen så høy og sammensatt at hjelpetiltak ikke er tilstrekkelig for å sikre barnet nødvendig omsorg, hjelp og beskyttelse. I disse sakene kan spørsmål om omsorgsovertakelse bli et tema. Det er knyttet strenge vilkår til vedtak om omsorgsovertakelse, og som utgangspunkt skal andre tiltak være forsøkt før omsorgsovertakelse kan bli vurdert. Her ser dere vilkårene for omsorgsovertakelse oppsummert; og som dere ser – terskelen for omsorgsovertakelse er høy. </a:t>
            </a:r>
          </a:p>
          <a:p>
            <a:endParaRPr lang="nb-NO"/>
          </a:p>
        </p:txBody>
      </p:sp>
      <p:sp>
        <p:nvSpPr>
          <p:cNvPr id="4" name="Plassholder for lysbildenummer 3"/>
          <p:cNvSpPr>
            <a:spLocks noGrp="1"/>
          </p:cNvSpPr>
          <p:nvPr>
            <p:ph type="sldNum" sz="quarter" idx="5"/>
          </p:nvPr>
        </p:nvSpPr>
        <p:spPr/>
        <p:txBody>
          <a:bodyPr/>
          <a:lstStyle/>
          <a:p>
            <a:fld id="{9BBD8A31-673D-9D45-810A-C621472A5153}" type="slidenum">
              <a:rPr lang="nb-NO" smtClean="0"/>
              <a:t>8</a:t>
            </a:fld>
            <a:endParaRPr lang="nb-NO"/>
          </a:p>
        </p:txBody>
      </p:sp>
    </p:spTree>
    <p:extLst>
      <p:ext uri="{BB962C8B-B14F-4D97-AF65-F5344CB8AC3E}">
        <p14:creationId xmlns:p14="http://schemas.microsoft.com/office/powerpoint/2010/main" val="3629216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 enkelte tilfeller kan det hende at din bekymring for et barn ikke egentlig handler direkte om omsorgssituasjonen, men mer om barnets uttrykk og atferd. Det her kan typisk gjelde ungdommer, men også noen ganger yngre barn. Men fordi både yngre og eldre barn – og ungdommer – alle er barn i lovens forstand, bruker jeg i hovedsak begrepet «barn». </a:t>
            </a:r>
          </a:p>
          <a:p>
            <a:r>
              <a:rPr lang="nb-NO" dirty="0"/>
              <a:t>Noen barn kan ha et så voldsomt </a:t>
            </a:r>
            <a:r>
              <a:rPr lang="nb-NO" dirty="0" err="1"/>
              <a:t>atferdsuttrykk</a:t>
            </a:r>
            <a:r>
              <a:rPr lang="nb-NO" dirty="0"/>
              <a:t> – eller så alvorlige atferdsvansker, som er barnevernlovens begrep – at du kan være alvorlig bekymret for hvordan dette barnet har det, eller hvordan det skal gå med akkurat dette barnet hvis det ikke får hjelp. Det er ulike begreper knyttet til de alvorlige atferdsvanskene – man kan kalle det </a:t>
            </a:r>
            <a:r>
              <a:rPr lang="nb-NO" dirty="0" err="1"/>
              <a:t>atferdsuttrykk</a:t>
            </a:r>
            <a:r>
              <a:rPr lang="nb-NO" dirty="0"/>
              <a:t>, voldsomme uttrykk, voldsom atferd, utfordrende atferd – og mange kaller det smerteuttrykk. Uansett hvilket begrep man benytter, så er det et hovedpoeng å anerkjenne at barnet ikke gjør voldsomme ting fordi det ønsker å gjøre disse tingene. Ofte handler atferden om indre uro, indre smerte, indre kaos. Og det er nødvendig å huske at barnet ikke ER atferden, men at atferden ofte er en kommunikasjon og et uttrykk for noe. </a:t>
            </a:r>
          </a:p>
          <a:p>
            <a:r>
              <a:rPr lang="nb-NO" dirty="0"/>
              <a:t>Men uansett hva som er bakgrunnen for barnets alvorlige atferdsvansker, så er det slik for noen at de trenger inngripende hjelp for å komme videre i livet uten å utsette seg selv for skade eller fare. </a:t>
            </a:r>
          </a:p>
          <a:p>
            <a:r>
              <a:rPr lang="nb-NO" dirty="0"/>
              <a:t>Barnevernloven åpner for at barnet kan flyttes til en behandlingsinstitusjon, uten samtykke fra barnet selv eller foreldrene, der tiltaket nettopp er rettet mot barnets alvorlige atferdsvansker. Disse institusjonstiltakene inngår, på samme måte som omsorgsovertakelser gjør det, i det som omfattes av barnevernlovens tvangsvedtak. </a:t>
            </a:r>
          </a:p>
        </p:txBody>
      </p:sp>
      <p:sp>
        <p:nvSpPr>
          <p:cNvPr id="4" name="Plassholder for lysbildenummer 3"/>
          <p:cNvSpPr>
            <a:spLocks noGrp="1"/>
          </p:cNvSpPr>
          <p:nvPr>
            <p:ph type="sldNum" sz="quarter" idx="5"/>
          </p:nvPr>
        </p:nvSpPr>
        <p:spPr/>
        <p:txBody>
          <a:bodyPr/>
          <a:lstStyle/>
          <a:p>
            <a:fld id="{9BBD8A31-673D-9D45-810A-C621472A5153}" type="slidenum">
              <a:rPr lang="nb-NO" smtClean="0"/>
              <a:t>9</a:t>
            </a:fld>
            <a:endParaRPr lang="nb-NO"/>
          </a:p>
        </p:txBody>
      </p:sp>
    </p:spTree>
    <p:extLst>
      <p:ext uri="{BB962C8B-B14F-4D97-AF65-F5344CB8AC3E}">
        <p14:creationId xmlns:p14="http://schemas.microsoft.com/office/powerpoint/2010/main" val="3069721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picTx" preserve="1">
  <p:cSld name="Innhold og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81FDBDA-A8CA-DA49-A68A-B1C3C95FA2B4}"/>
              </a:ext>
            </a:extLst>
          </p:cNvPr>
          <p:cNvSpPr>
            <a:spLocks noGrp="1"/>
          </p:cNvSpPr>
          <p:nvPr>
            <p:ph type="title"/>
          </p:nvPr>
        </p:nvSpPr>
        <p:spPr>
          <a:xfrm>
            <a:off x="839788" y="915195"/>
            <a:ext cx="4680148" cy="785018"/>
          </a:xfrm>
        </p:spPr>
        <p:txBody>
          <a:bodyPr anchor="b">
            <a:noAutofit/>
          </a:bodyPr>
          <a:lstStyle>
            <a:lvl1pPr>
              <a:defRPr sz="3000">
                <a:latin typeface="Calibri" panose="020F0502020204030204" pitchFamily="34" charset="0"/>
                <a:cs typeface="Calibri" panose="020F0502020204030204" pitchFamily="34" charset="0"/>
              </a:defRPr>
            </a:lvl1pPr>
          </a:lstStyle>
          <a:p>
            <a:r>
              <a:rPr lang="nb-NO"/>
              <a:t>Klikk for å redigere tittelstil</a:t>
            </a:r>
          </a:p>
        </p:txBody>
      </p:sp>
      <p:sp>
        <p:nvSpPr>
          <p:cNvPr id="3" name="Plassholder for bilde 2">
            <a:extLst>
              <a:ext uri="{FF2B5EF4-FFF2-40B4-BE49-F238E27FC236}">
                <a16:creationId xmlns:a16="http://schemas.microsoft.com/office/drawing/2014/main" id="{35DB0053-E4FA-3344-9225-E1BD9DC1344E}"/>
              </a:ext>
            </a:extLst>
          </p:cNvPr>
          <p:cNvSpPr>
            <a:spLocks noGrp="1"/>
          </p:cNvSpPr>
          <p:nvPr>
            <p:ph type="pic" idx="1"/>
          </p:nvPr>
        </p:nvSpPr>
        <p:spPr>
          <a:xfrm>
            <a:off x="6096000" y="908051"/>
            <a:ext cx="5259388" cy="4953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16A95401-9D1F-6B40-922A-71C1442666E7}"/>
              </a:ext>
            </a:extLst>
          </p:cNvPr>
          <p:cNvSpPr>
            <a:spLocks noGrp="1"/>
          </p:cNvSpPr>
          <p:nvPr>
            <p:ph type="body" sz="half" idx="2"/>
          </p:nvPr>
        </p:nvSpPr>
        <p:spPr>
          <a:xfrm>
            <a:off x="839788" y="2065337"/>
            <a:ext cx="4680148" cy="3811588"/>
          </a:xfrm>
        </p:spPr>
        <p:txBody>
          <a:bodyPr>
            <a:normAutofit/>
          </a:bodyPr>
          <a:lstStyle>
            <a:lvl1pPr marL="0" indent="0">
              <a:buNone/>
              <a:defRPr sz="18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CBC745FD-F258-1841-AFBD-C1C45DA541B2}"/>
              </a:ext>
            </a:extLst>
          </p:cNvPr>
          <p:cNvSpPr>
            <a:spLocks noGrp="1"/>
          </p:cNvSpPr>
          <p:nvPr>
            <p:ph type="dt" sz="half" idx="10"/>
          </p:nvPr>
        </p:nvSpPr>
        <p:spPr/>
        <p:txBody>
          <a:bodyPr/>
          <a:lstStyle/>
          <a:p>
            <a:fld id="{93D07B23-49F0-EE47-A57A-91844926D4DA}" type="datetimeFigureOut">
              <a:rPr lang="nb-NO" smtClean="0"/>
              <a:t>08.06.2022</a:t>
            </a:fld>
            <a:endParaRPr lang="nb-NO"/>
          </a:p>
        </p:txBody>
      </p:sp>
      <p:sp>
        <p:nvSpPr>
          <p:cNvPr id="6" name="Plassholder for bunntekst 5">
            <a:extLst>
              <a:ext uri="{FF2B5EF4-FFF2-40B4-BE49-F238E27FC236}">
                <a16:creationId xmlns:a16="http://schemas.microsoft.com/office/drawing/2014/main" id="{01695BA0-2D5E-A64E-8A08-CA13E4E6C25D}"/>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0D030A73-F5FE-A040-97D9-DBD802AF35A3}"/>
              </a:ext>
            </a:extLst>
          </p:cNvPr>
          <p:cNvSpPr>
            <a:spLocks noGrp="1"/>
          </p:cNvSpPr>
          <p:nvPr>
            <p:ph type="sldNum" sz="quarter" idx="12"/>
          </p:nvPr>
        </p:nvSpPr>
        <p:spPr/>
        <p:txBody>
          <a:bodyPr/>
          <a:lstStyle/>
          <a:p>
            <a:fld id="{02733742-949A-F94D-8768-2F1ED5A0C92F}" type="slidenum">
              <a:rPr lang="nb-NO" smtClean="0"/>
              <a:t>‹#›</a:t>
            </a:fld>
            <a:endParaRPr lang="nb-NO"/>
          </a:p>
        </p:txBody>
      </p:sp>
    </p:spTree>
    <p:extLst>
      <p:ext uri="{BB962C8B-B14F-4D97-AF65-F5344CB8AC3E}">
        <p14:creationId xmlns:p14="http://schemas.microsoft.com/office/powerpoint/2010/main" val="2886873585"/>
      </p:ext>
    </p:extLst>
  </p:cSld>
  <p:clrMapOvr>
    <a:masterClrMapping/>
  </p:clrMapOvr>
  <p:extLst>
    <p:ext uri="{DCECCB84-F9BA-43D5-87BE-67443E8EF086}">
      <p15:sldGuideLst xmlns:p15="http://schemas.microsoft.com/office/powerpoint/2012/main">
        <p15:guide id="1" orient="horz" pos="572" userDrawn="1">
          <p15:clr>
            <a:srgbClr val="FBAE40"/>
          </p15:clr>
        </p15:guide>
        <p15:guide id="2" pos="3840" userDrawn="1">
          <p15:clr>
            <a:srgbClr val="FBAE40"/>
          </p15:clr>
        </p15:guide>
        <p15:guide id="3" orient="horz" pos="1071" userDrawn="1">
          <p15:clr>
            <a:srgbClr val="FBAE40"/>
          </p15:clr>
        </p15:guide>
        <p15:guide id="4" orient="horz" pos="1298" userDrawn="1">
          <p15:clr>
            <a:srgbClr val="FBAE40"/>
          </p15:clr>
        </p15:guide>
        <p15:guide id="5" orient="horz" pos="370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7BCA2909-FA8C-5A48-A96E-445AEDB4C564}"/>
              </a:ext>
            </a:extLst>
          </p:cNvPr>
          <p:cNvSpPr>
            <a:spLocks noGrp="1"/>
          </p:cNvSpPr>
          <p:nvPr>
            <p:ph type="dt" sz="half" idx="10"/>
          </p:nvPr>
        </p:nvSpPr>
        <p:spPr/>
        <p:txBody>
          <a:bodyPr/>
          <a:lstStyle/>
          <a:p>
            <a:fld id="{93D07B23-49F0-EE47-A57A-91844926D4DA}" type="datetimeFigureOut">
              <a:rPr lang="nb-NO" smtClean="0"/>
              <a:t>08.06.2022</a:t>
            </a:fld>
            <a:endParaRPr lang="nb-NO"/>
          </a:p>
        </p:txBody>
      </p:sp>
      <p:sp>
        <p:nvSpPr>
          <p:cNvPr id="3" name="Plassholder for bunntekst 2">
            <a:extLst>
              <a:ext uri="{FF2B5EF4-FFF2-40B4-BE49-F238E27FC236}">
                <a16:creationId xmlns:a16="http://schemas.microsoft.com/office/drawing/2014/main" id="{6629B8D8-992D-5647-AD10-8BE09DE7ADF8}"/>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5CBADD97-FB0A-3A41-9083-DB183F7450BC}"/>
              </a:ext>
            </a:extLst>
          </p:cNvPr>
          <p:cNvSpPr>
            <a:spLocks noGrp="1"/>
          </p:cNvSpPr>
          <p:nvPr>
            <p:ph type="sldNum" sz="quarter" idx="12"/>
          </p:nvPr>
        </p:nvSpPr>
        <p:spPr/>
        <p:txBody>
          <a:bodyPr/>
          <a:lstStyle/>
          <a:p>
            <a:fld id="{02733742-949A-F94D-8768-2F1ED5A0C92F}" type="slidenum">
              <a:rPr lang="nb-NO" smtClean="0"/>
              <a:t>‹#›</a:t>
            </a:fld>
            <a:endParaRPr lang="nb-NO"/>
          </a:p>
        </p:txBody>
      </p:sp>
    </p:spTree>
    <p:extLst>
      <p:ext uri="{BB962C8B-B14F-4D97-AF65-F5344CB8AC3E}">
        <p14:creationId xmlns:p14="http://schemas.microsoft.com/office/powerpoint/2010/main" val="866481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ommuneinfo">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7ED58F7-3537-3D46-B2EB-A087AFCB6048}"/>
              </a:ext>
            </a:extLst>
          </p:cNvPr>
          <p:cNvSpPr>
            <a:spLocks noGrp="1"/>
          </p:cNvSpPr>
          <p:nvPr>
            <p:ph type="title" hasCustomPrompt="1"/>
          </p:nvPr>
        </p:nvSpPr>
        <p:spPr>
          <a:xfrm>
            <a:off x="838200" y="908050"/>
            <a:ext cx="7772400" cy="782638"/>
          </a:xfrm>
        </p:spPr>
        <p:txBody>
          <a:bodyPr/>
          <a:lstStyle>
            <a:lvl1pPr>
              <a:defRPr sz="3000">
                <a:latin typeface="Calibri" panose="020F0502020204030204" pitchFamily="34" charset="0"/>
                <a:cs typeface="Calibri" panose="020F0502020204030204" pitchFamily="34" charset="0"/>
              </a:defRPr>
            </a:lvl1pPr>
          </a:lstStyle>
          <a:p>
            <a:r>
              <a:rPr lang="nb-NO"/>
              <a:t>Kommunenavn</a:t>
            </a:r>
          </a:p>
        </p:txBody>
      </p:sp>
      <p:sp>
        <p:nvSpPr>
          <p:cNvPr id="3" name="Plassholder for dato 2">
            <a:extLst>
              <a:ext uri="{FF2B5EF4-FFF2-40B4-BE49-F238E27FC236}">
                <a16:creationId xmlns:a16="http://schemas.microsoft.com/office/drawing/2014/main" id="{A05B95A7-2B64-1543-B688-FFA48475C8EB}"/>
              </a:ext>
            </a:extLst>
          </p:cNvPr>
          <p:cNvSpPr>
            <a:spLocks noGrp="1"/>
          </p:cNvSpPr>
          <p:nvPr>
            <p:ph type="dt" sz="half" idx="10"/>
          </p:nvPr>
        </p:nvSpPr>
        <p:spPr/>
        <p:txBody>
          <a:bodyPr/>
          <a:lstStyle/>
          <a:p>
            <a:fld id="{93D07B23-49F0-EE47-A57A-91844926D4DA}" type="datetimeFigureOut">
              <a:rPr lang="nb-NO" smtClean="0"/>
              <a:t>08.06.2022</a:t>
            </a:fld>
            <a:endParaRPr lang="nb-NO"/>
          </a:p>
        </p:txBody>
      </p:sp>
      <p:sp>
        <p:nvSpPr>
          <p:cNvPr id="4" name="Plassholder for bunntekst 3">
            <a:extLst>
              <a:ext uri="{FF2B5EF4-FFF2-40B4-BE49-F238E27FC236}">
                <a16:creationId xmlns:a16="http://schemas.microsoft.com/office/drawing/2014/main" id="{0FCD4DBF-D2C4-4649-BE62-62575A3298CC}"/>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5E71DA70-EFB9-6A44-8CCF-340441779E72}"/>
              </a:ext>
            </a:extLst>
          </p:cNvPr>
          <p:cNvSpPr>
            <a:spLocks noGrp="1"/>
          </p:cNvSpPr>
          <p:nvPr>
            <p:ph type="sldNum" sz="quarter" idx="12"/>
          </p:nvPr>
        </p:nvSpPr>
        <p:spPr/>
        <p:txBody>
          <a:bodyPr/>
          <a:lstStyle/>
          <a:p>
            <a:fld id="{02733742-949A-F94D-8768-2F1ED5A0C92F}" type="slidenum">
              <a:rPr lang="nb-NO" smtClean="0"/>
              <a:t>‹#›</a:t>
            </a:fld>
            <a:endParaRPr lang="nb-NO"/>
          </a:p>
        </p:txBody>
      </p:sp>
      <p:sp>
        <p:nvSpPr>
          <p:cNvPr id="9" name="Plassholder for bilde 8">
            <a:extLst>
              <a:ext uri="{FF2B5EF4-FFF2-40B4-BE49-F238E27FC236}">
                <a16:creationId xmlns:a16="http://schemas.microsoft.com/office/drawing/2014/main" id="{DD301FDE-3F1C-C646-B043-713CE1AD48E7}"/>
              </a:ext>
            </a:extLst>
          </p:cNvPr>
          <p:cNvSpPr>
            <a:spLocks noGrp="1"/>
          </p:cNvSpPr>
          <p:nvPr>
            <p:ph type="pic" sz="quarter" idx="13"/>
          </p:nvPr>
        </p:nvSpPr>
        <p:spPr>
          <a:xfrm>
            <a:off x="10056812" y="378618"/>
            <a:ext cx="1296988" cy="1325563"/>
          </a:xfrm>
        </p:spPr>
        <p:txBody>
          <a:bodyPr/>
          <a:lstStyle/>
          <a:p>
            <a:endParaRPr lang="nb-NO"/>
          </a:p>
        </p:txBody>
      </p:sp>
      <p:sp>
        <p:nvSpPr>
          <p:cNvPr id="19" name="Plassholder for tekst 4">
            <a:extLst>
              <a:ext uri="{FF2B5EF4-FFF2-40B4-BE49-F238E27FC236}">
                <a16:creationId xmlns:a16="http://schemas.microsoft.com/office/drawing/2014/main" id="{338E0814-BB1E-1544-9134-ABCB27FB047F}"/>
              </a:ext>
            </a:extLst>
          </p:cNvPr>
          <p:cNvSpPr>
            <a:spLocks noGrp="1"/>
          </p:cNvSpPr>
          <p:nvPr>
            <p:ph type="body" sz="quarter" idx="15"/>
          </p:nvPr>
        </p:nvSpPr>
        <p:spPr>
          <a:xfrm>
            <a:off x="5029200" y="2133600"/>
            <a:ext cx="6324600" cy="3989114"/>
          </a:xfrm>
        </p:spPr>
        <p:txBody>
          <a:bodyPr>
            <a:normAutofit/>
          </a:bodyPr>
          <a:lstStyle>
            <a:lvl1pPr>
              <a:defRPr sz="1800">
                <a:latin typeface="Calibri" panose="020F0502020204030204" pitchFamily="34" charset="0"/>
                <a:cs typeface="Calibri" panose="020F0502020204030204" pitchFamily="34" charset="0"/>
              </a:defRPr>
            </a:lvl1pPr>
          </a:lstStyle>
          <a:p>
            <a:endParaRPr lang="nb-NO"/>
          </a:p>
        </p:txBody>
      </p:sp>
      <p:sp>
        <p:nvSpPr>
          <p:cNvPr id="23" name="Plassholder for tekst 4">
            <a:extLst>
              <a:ext uri="{FF2B5EF4-FFF2-40B4-BE49-F238E27FC236}">
                <a16:creationId xmlns:a16="http://schemas.microsoft.com/office/drawing/2014/main" id="{14C166A4-FAD5-2047-9BDD-367650BBDE0D}"/>
              </a:ext>
            </a:extLst>
          </p:cNvPr>
          <p:cNvSpPr>
            <a:spLocks noGrp="1"/>
          </p:cNvSpPr>
          <p:nvPr>
            <p:ph type="body" sz="quarter" idx="16"/>
          </p:nvPr>
        </p:nvSpPr>
        <p:spPr>
          <a:xfrm>
            <a:off x="838200" y="2133600"/>
            <a:ext cx="4114800" cy="3989114"/>
          </a:xfrm>
        </p:spPr>
        <p:txBody>
          <a:bodyPr>
            <a:normAutofit/>
          </a:bodyPr>
          <a:lstStyle>
            <a:lvl1pPr>
              <a:defRPr sz="1800" b="1">
                <a:latin typeface="Calibri" panose="020F0502020204030204" pitchFamily="34" charset="0"/>
                <a:cs typeface="Calibri" panose="020F0502020204030204" pitchFamily="34" charset="0"/>
              </a:defRPr>
            </a:lvl1pPr>
          </a:lstStyle>
          <a:p>
            <a:endParaRPr lang="nb-NO"/>
          </a:p>
        </p:txBody>
      </p:sp>
      <p:sp>
        <p:nvSpPr>
          <p:cNvPr id="10" name="Ellipse 9">
            <a:extLst>
              <a:ext uri="{FF2B5EF4-FFF2-40B4-BE49-F238E27FC236}">
                <a16:creationId xmlns:a16="http://schemas.microsoft.com/office/drawing/2014/main" id="{5BABDAA6-B19F-DB4E-AE6B-D35094F523FF}"/>
              </a:ext>
            </a:extLst>
          </p:cNvPr>
          <p:cNvSpPr/>
          <p:nvPr userDrawn="1"/>
        </p:nvSpPr>
        <p:spPr>
          <a:xfrm>
            <a:off x="10632504" y="5445224"/>
            <a:ext cx="1064252" cy="1064252"/>
          </a:xfrm>
          <a:prstGeom prst="ellipse">
            <a:avLst/>
          </a:prstGeom>
          <a:solidFill>
            <a:srgbClr val="F1EECF">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Ellipse 10">
            <a:extLst>
              <a:ext uri="{FF2B5EF4-FFF2-40B4-BE49-F238E27FC236}">
                <a16:creationId xmlns:a16="http://schemas.microsoft.com/office/drawing/2014/main" id="{548A8460-4524-734E-B724-5A7C6786419F}"/>
              </a:ext>
            </a:extLst>
          </p:cNvPr>
          <p:cNvSpPr/>
          <p:nvPr userDrawn="1"/>
        </p:nvSpPr>
        <p:spPr>
          <a:xfrm>
            <a:off x="10909705" y="5190299"/>
            <a:ext cx="509849" cy="509849"/>
          </a:xfrm>
          <a:prstGeom prst="ellipse">
            <a:avLst/>
          </a:prstGeom>
          <a:solidFill>
            <a:srgbClr val="CEDAC5">
              <a:alpha val="8015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Ellipse 11">
            <a:extLst>
              <a:ext uri="{FF2B5EF4-FFF2-40B4-BE49-F238E27FC236}">
                <a16:creationId xmlns:a16="http://schemas.microsoft.com/office/drawing/2014/main" id="{2019C997-AFDF-C448-B554-70719C6170E4}"/>
              </a:ext>
            </a:extLst>
          </p:cNvPr>
          <p:cNvSpPr/>
          <p:nvPr userDrawn="1"/>
        </p:nvSpPr>
        <p:spPr>
          <a:xfrm>
            <a:off x="10253213" y="5778381"/>
            <a:ext cx="652862" cy="652862"/>
          </a:xfrm>
          <a:prstGeom prst="ellipse">
            <a:avLst/>
          </a:prstGeom>
          <a:solidFill>
            <a:srgbClr val="E0C2A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14877092"/>
      </p:ext>
    </p:extLst>
  </p:cSld>
  <p:clrMapOvr>
    <a:masterClrMapping/>
  </p:clrMapOvr>
  <p:extLst>
    <p:ext uri="{DCECCB84-F9BA-43D5-87BE-67443E8EF086}">
      <p15:sldGuideLst xmlns:p15="http://schemas.microsoft.com/office/powerpoint/2012/main">
        <p15:guide id="1" orient="horz" pos="572" userDrawn="1">
          <p15:clr>
            <a:srgbClr val="FBAE40"/>
          </p15:clr>
        </p15:guide>
        <p15:guide id="2" pos="3840" userDrawn="1">
          <p15:clr>
            <a:srgbClr val="FBAE40"/>
          </p15:clr>
        </p15:guide>
        <p15:guide id="3" orient="horz" pos="1071" userDrawn="1">
          <p15:clr>
            <a:srgbClr val="FBAE40"/>
          </p15:clr>
        </p15:guide>
        <p15:guide id="4" orient="horz" pos="134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fdir-info">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7ED58F7-3537-3D46-B2EB-A087AFCB6048}"/>
              </a:ext>
            </a:extLst>
          </p:cNvPr>
          <p:cNvSpPr>
            <a:spLocks noGrp="1"/>
          </p:cNvSpPr>
          <p:nvPr>
            <p:ph type="title"/>
          </p:nvPr>
        </p:nvSpPr>
        <p:spPr>
          <a:xfrm>
            <a:off x="838200" y="908050"/>
            <a:ext cx="7772400" cy="782638"/>
          </a:xfrm>
        </p:spPr>
        <p:txBody>
          <a:bodyPr/>
          <a:lstStyle>
            <a:lvl1pPr>
              <a:defRPr sz="3000">
                <a:latin typeface="Calibri" panose="020F0502020204030204" pitchFamily="34" charset="0"/>
                <a:cs typeface="Calibri" panose="020F0502020204030204" pitchFamily="34" charset="0"/>
              </a:defRPr>
            </a:lvl1pPr>
          </a:lstStyle>
          <a:p>
            <a:endParaRPr lang="nb-NO"/>
          </a:p>
        </p:txBody>
      </p:sp>
      <p:sp>
        <p:nvSpPr>
          <p:cNvPr id="3" name="Plassholder for dato 2">
            <a:extLst>
              <a:ext uri="{FF2B5EF4-FFF2-40B4-BE49-F238E27FC236}">
                <a16:creationId xmlns:a16="http://schemas.microsoft.com/office/drawing/2014/main" id="{A05B95A7-2B64-1543-B688-FFA48475C8EB}"/>
              </a:ext>
            </a:extLst>
          </p:cNvPr>
          <p:cNvSpPr>
            <a:spLocks noGrp="1"/>
          </p:cNvSpPr>
          <p:nvPr>
            <p:ph type="dt" sz="half" idx="10"/>
          </p:nvPr>
        </p:nvSpPr>
        <p:spPr/>
        <p:txBody>
          <a:bodyPr/>
          <a:lstStyle/>
          <a:p>
            <a:fld id="{93D07B23-49F0-EE47-A57A-91844926D4DA}" type="datetimeFigureOut">
              <a:rPr lang="nb-NO" smtClean="0"/>
              <a:t>08.06.2022</a:t>
            </a:fld>
            <a:endParaRPr lang="nb-NO"/>
          </a:p>
        </p:txBody>
      </p:sp>
      <p:sp>
        <p:nvSpPr>
          <p:cNvPr id="4" name="Plassholder for bunntekst 3">
            <a:extLst>
              <a:ext uri="{FF2B5EF4-FFF2-40B4-BE49-F238E27FC236}">
                <a16:creationId xmlns:a16="http://schemas.microsoft.com/office/drawing/2014/main" id="{0FCD4DBF-D2C4-4649-BE62-62575A3298CC}"/>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5E71DA70-EFB9-6A44-8CCF-340441779E72}"/>
              </a:ext>
            </a:extLst>
          </p:cNvPr>
          <p:cNvSpPr>
            <a:spLocks noGrp="1"/>
          </p:cNvSpPr>
          <p:nvPr>
            <p:ph type="sldNum" sz="quarter" idx="12"/>
          </p:nvPr>
        </p:nvSpPr>
        <p:spPr/>
        <p:txBody>
          <a:bodyPr/>
          <a:lstStyle/>
          <a:p>
            <a:fld id="{02733742-949A-F94D-8768-2F1ED5A0C92F}" type="slidenum">
              <a:rPr lang="nb-NO" smtClean="0"/>
              <a:t>‹#›</a:t>
            </a:fld>
            <a:endParaRPr lang="nb-NO"/>
          </a:p>
        </p:txBody>
      </p:sp>
      <p:sp>
        <p:nvSpPr>
          <p:cNvPr id="19" name="Plassholder for tekst 4">
            <a:extLst>
              <a:ext uri="{FF2B5EF4-FFF2-40B4-BE49-F238E27FC236}">
                <a16:creationId xmlns:a16="http://schemas.microsoft.com/office/drawing/2014/main" id="{338E0814-BB1E-1544-9134-ABCB27FB047F}"/>
              </a:ext>
            </a:extLst>
          </p:cNvPr>
          <p:cNvSpPr>
            <a:spLocks noGrp="1"/>
          </p:cNvSpPr>
          <p:nvPr>
            <p:ph type="body" sz="quarter" idx="15"/>
          </p:nvPr>
        </p:nvSpPr>
        <p:spPr>
          <a:xfrm>
            <a:off x="5029200" y="2133600"/>
            <a:ext cx="6324600" cy="3989114"/>
          </a:xfrm>
        </p:spPr>
        <p:txBody>
          <a:bodyPr>
            <a:normAutofit/>
          </a:bodyPr>
          <a:lstStyle>
            <a:lvl1pPr>
              <a:defRPr sz="1800">
                <a:latin typeface="Calibri" panose="020F0502020204030204" pitchFamily="34" charset="0"/>
                <a:cs typeface="Calibri" panose="020F0502020204030204" pitchFamily="34" charset="0"/>
              </a:defRPr>
            </a:lvl1pPr>
          </a:lstStyle>
          <a:p>
            <a:endParaRPr lang="nb-NO"/>
          </a:p>
        </p:txBody>
      </p:sp>
      <p:sp>
        <p:nvSpPr>
          <p:cNvPr id="23" name="Plassholder for tekst 4">
            <a:extLst>
              <a:ext uri="{FF2B5EF4-FFF2-40B4-BE49-F238E27FC236}">
                <a16:creationId xmlns:a16="http://schemas.microsoft.com/office/drawing/2014/main" id="{14C166A4-FAD5-2047-9BDD-367650BBDE0D}"/>
              </a:ext>
            </a:extLst>
          </p:cNvPr>
          <p:cNvSpPr>
            <a:spLocks noGrp="1"/>
          </p:cNvSpPr>
          <p:nvPr>
            <p:ph type="body" sz="quarter" idx="16"/>
          </p:nvPr>
        </p:nvSpPr>
        <p:spPr>
          <a:xfrm>
            <a:off x="838200" y="2133600"/>
            <a:ext cx="4114800" cy="3989114"/>
          </a:xfrm>
        </p:spPr>
        <p:txBody>
          <a:bodyPr>
            <a:normAutofit/>
          </a:bodyPr>
          <a:lstStyle>
            <a:lvl1pPr>
              <a:defRPr sz="1800" b="1">
                <a:latin typeface="Calibri" panose="020F0502020204030204" pitchFamily="34" charset="0"/>
                <a:cs typeface="Calibri" panose="020F0502020204030204" pitchFamily="34" charset="0"/>
              </a:defRPr>
            </a:lvl1pPr>
          </a:lstStyle>
          <a:p>
            <a:endParaRPr lang="nb-NO"/>
          </a:p>
        </p:txBody>
      </p:sp>
      <p:sp>
        <p:nvSpPr>
          <p:cNvPr id="10" name="Ellipse 9">
            <a:extLst>
              <a:ext uri="{FF2B5EF4-FFF2-40B4-BE49-F238E27FC236}">
                <a16:creationId xmlns:a16="http://schemas.microsoft.com/office/drawing/2014/main" id="{DE330E3D-46D9-BC48-91CC-F917B69D8263}"/>
              </a:ext>
            </a:extLst>
          </p:cNvPr>
          <p:cNvSpPr/>
          <p:nvPr userDrawn="1"/>
        </p:nvSpPr>
        <p:spPr>
          <a:xfrm>
            <a:off x="10704512" y="424925"/>
            <a:ext cx="1064252" cy="1064252"/>
          </a:xfrm>
          <a:prstGeom prst="ellipse">
            <a:avLst/>
          </a:prstGeom>
          <a:solidFill>
            <a:srgbClr val="E0C2A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Ellipse 10">
            <a:extLst>
              <a:ext uri="{FF2B5EF4-FFF2-40B4-BE49-F238E27FC236}">
                <a16:creationId xmlns:a16="http://schemas.microsoft.com/office/drawing/2014/main" id="{728E4067-5349-0F43-9AD3-A2BA556D5C93}"/>
              </a:ext>
            </a:extLst>
          </p:cNvPr>
          <p:cNvSpPr/>
          <p:nvPr userDrawn="1"/>
        </p:nvSpPr>
        <p:spPr>
          <a:xfrm>
            <a:off x="10829344" y="1110155"/>
            <a:ext cx="804772" cy="804772"/>
          </a:xfrm>
          <a:prstGeom prst="ellipse">
            <a:avLst/>
          </a:prstGeom>
          <a:solidFill>
            <a:srgbClr val="F1EECF">
              <a:alpha val="8015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Ellipse 11">
            <a:extLst>
              <a:ext uri="{FF2B5EF4-FFF2-40B4-BE49-F238E27FC236}">
                <a16:creationId xmlns:a16="http://schemas.microsoft.com/office/drawing/2014/main" id="{5312D286-7617-144B-A1C9-37A9DAF4DA3E}"/>
              </a:ext>
            </a:extLst>
          </p:cNvPr>
          <p:cNvSpPr/>
          <p:nvPr userDrawn="1"/>
        </p:nvSpPr>
        <p:spPr>
          <a:xfrm>
            <a:off x="10409085" y="661624"/>
            <a:ext cx="590853" cy="590853"/>
          </a:xfrm>
          <a:prstGeom prst="ellipse">
            <a:avLst/>
          </a:prstGeom>
          <a:solidFill>
            <a:srgbClr val="CEDAC5">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148763404"/>
      </p:ext>
    </p:extLst>
  </p:cSld>
  <p:clrMapOvr>
    <a:masterClrMapping/>
  </p:clrMapOvr>
  <p:extLst>
    <p:ext uri="{DCECCB84-F9BA-43D5-87BE-67443E8EF086}">
      <p15:sldGuideLst xmlns:p15="http://schemas.microsoft.com/office/powerpoint/2012/main">
        <p15:guide id="1" orient="horz" pos="572" userDrawn="1">
          <p15:clr>
            <a:srgbClr val="FBAE40"/>
          </p15:clr>
        </p15:guide>
        <p15:guide id="2" pos="3840" userDrawn="1">
          <p15:clr>
            <a:srgbClr val="FBAE40"/>
          </p15:clr>
        </p15:guide>
        <p15:guide id="3" orient="horz" pos="1071" userDrawn="1">
          <p15:clr>
            <a:srgbClr val="FBAE40"/>
          </p15:clr>
        </p15:guide>
        <p15:guide id="4" orient="horz" pos="134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tartsl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24430D6-A12D-E849-8C37-8A5A79E6FD19}"/>
              </a:ext>
            </a:extLst>
          </p:cNvPr>
          <p:cNvSpPr/>
          <p:nvPr userDrawn="1"/>
        </p:nvSpPr>
        <p:spPr>
          <a:xfrm>
            <a:off x="0" y="0"/>
            <a:ext cx="12192000" cy="6858000"/>
          </a:xfrm>
          <a:prstGeom prst="rect">
            <a:avLst/>
          </a:prstGeom>
          <a:solidFill>
            <a:srgbClr val="E3DFD8">
              <a:alpha val="3756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Ellipse 7">
            <a:extLst>
              <a:ext uri="{FF2B5EF4-FFF2-40B4-BE49-F238E27FC236}">
                <a16:creationId xmlns:a16="http://schemas.microsoft.com/office/drawing/2014/main" id="{44677244-373A-944A-B9BE-61E1499C579F}"/>
              </a:ext>
            </a:extLst>
          </p:cNvPr>
          <p:cNvSpPr/>
          <p:nvPr userDrawn="1"/>
        </p:nvSpPr>
        <p:spPr>
          <a:xfrm>
            <a:off x="10516232" y="5145532"/>
            <a:ext cx="1064252" cy="1064252"/>
          </a:xfrm>
          <a:prstGeom prst="ellipse">
            <a:avLst/>
          </a:prstGeom>
          <a:solidFill>
            <a:srgbClr val="E0C2A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Ellipse 8">
            <a:extLst>
              <a:ext uri="{FF2B5EF4-FFF2-40B4-BE49-F238E27FC236}">
                <a16:creationId xmlns:a16="http://schemas.microsoft.com/office/drawing/2014/main" id="{9B6EA601-0FCA-6E48-AC66-B6FE91054FCE}"/>
              </a:ext>
            </a:extLst>
          </p:cNvPr>
          <p:cNvSpPr/>
          <p:nvPr userDrawn="1"/>
        </p:nvSpPr>
        <p:spPr>
          <a:xfrm>
            <a:off x="459748" y="405815"/>
            <a:ext cx="1105010" cy="1105010"/>
          </a:xfrm>
          <a:prstGeom prst="ellipse">
            <a:avLst/>
          </a:prstGeom>
          <a:solidFill>
            <a:srgbClr val="F1EECF">
              <a:alpha val="8015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Ellipse 9">
            <a:extLst>
              <a:ext uri="{FF2B5EF4-FFF2-40B4-BE49-F238E27FC236}">
                <a16:creationId xmlns:a16="http://schemas.microsoft.com/office/drawing/2014/main" id="{4F9EFD06-7544-B045-BC8B-6D53CC29229A}"/>
              </a:ext>
            </a:extLst>
          </p:cNvPr>
          <p:cNvSpPr/>
          <p:nvPr userDrawn="1"/>
        </p:nvSpPr>
        <p:spPr>
          <a:xfrm>
            <a:off x="654010" y="1122363"/>
            <a:ext cx="736041" cy="736041"/>
          </a:xfrm>
          <a:prstGeom prst="ellipse">
            <a:avLst/>
          </a:prstGeom>
          <a:solidFill>
            <a:srgbClr val="CEDAC5">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Ellipse 10">
            <a:extLst>
              <a:ext uri="{FF2B5EF4-FFF2-40B4-BE49-F238E27FC236}">
                <a16:creationId xmlns:a16="http://schemas.microsoft.com/office/drawing/2014/main" id="{A98E6FEB-5775-5A43-AB50-31920E318370}"/>
              </a:ext>
            </a:extLst>
          </p:cNvPr>
          <p:cNvSpPr/>
          <p:nvPr userDrawn="1"/>
        </p:nvSpPr>
        <p:spPr>
          <a:xfrm>
            <a:off x="1333087" y="597060"/>
            <a:ext cx="525303" cy="525303"/>
          </a:xfrm>
          <a:prstGeom prst="ellipse">
            <a:avLst/>
          </a:prstGeom>
          <a:solidFill>
            <a:srgbClr val="E0C2A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Ellipse 11">
            <a:extLst>
              <a:ext uri="{FF2B5EF4-FFF2-40B4-BE49-F238E27FC236}">
                <a16:creationId xmlns:a16="http://schemas.microsoft.com/office/drawing/2014/main" id="{81AF968B-CE5F-3043-B723-A2FFFE1778FE}"/>
              </a:ext>
            </a:extLst>
          </p:cNvPr>
          <p:cNvSpPr/>
          <p:nvPr userDrawn="1"/>
        </p:nvSpPr>
        <p:spPr>
          <a:xfrm>
            <a:off x="5153119" y="1538532"/>
            <a:ext cx="426801" cy="426801"/>
          </a:xfrm>
          <a:prstGeom prst="ellipse">
            <a:avLst/>
          </a:prstGeom>
          <a:solidFill>
            <a:srgbClr val="CEDAC5">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Ellipse 12">
            <a:extLst>
              <a:ext uri="{FF2B5EF4-FFF2-40B4-BE49-F238E27FC236}">
                <a16:creationId xmlns:a16="http://schemas.microsoft.com/office/drawing/2014/main" id="{0B046B15-4F20-7E4A-8D3A-CAC8135918B1}"/>
              </a:ext>
            </a:extLst>
          </p:cNvPr>
          <p:cNvSpPr/>
          <p:nvPr userDrawn="1"/>
        </p:nvSpPr>
        <p:spPr>
          <a:xfrm>
            <a:off x="8400256" y="828501"/>
            <a:ext cx="525303" cy="525303"/>
          </a:xfrm>
          <a:prstGeom prst="ellipse">
            <a:avLst/>
          </a:prstGeom>
          <a:solidFill>
            <a:srgbClr val="E0C2A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Ellipse 13">
            <a:extLst>
              <a:ext uri="{FF2B5EF4-FFF2-40B4-BE49-F238E27FC236}">
                <a16:creationId xmlns:a16="http://schemas.microsoft.com/office/drawing/2014/main" id="{7A4ACF1D-A636-C343-86FC-4FAC4D308159}"/>
              </a:ext>
            </a:extLst>
          </p:cNvPr>
          <p:cNvSpPr/>
          <p:nvPr userDrawn="1"/>
        </p:nvSpPr>
        <p:spPr>
          <a:xfrm>
            <a:off x="10636315" y="3051602"/>
            <a:ext cx="631689" cy="631689"/>
          </a:xfrm>
          <a:prstGeom prst="ellipse">
            <a:avLst/>
          </a:prstGeom>
          <a:solidFill>
            <a:srgbClr val="F1EECF">
              <a:alpha val="8015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Ellipse 14">
            <a:extLst>
              <a:ext uri="{FF2B5EF4-FFF2-40B4-BE49-F238E27FC236}">
                <a16:creationId xmlns:a16="http://schemas.microsoft.com/office/drawing/2014/main" id="{5A96CF89-A01B-4043-B0A2-D9686D24C7A9}"/>
              </a:ext>
            </a:extLst>
          </p:cNvPr>
          <p:cNvSpPr/>
          <p:nvPr userDrawn="1"/>
        </p:nvSpPr>
        <p:spPr>
          <a:xfrm>
            <a:off x="10261307" y="5490999"/>
            <a:ext cx="509849" cy="509849"/>
          </a:xfrm>
          <a:prstGeom prst="ellipse">
            <a:avLst/>
          </a:prstGeom>
          <a:solidFill>
            <a:srgbClr val="F1EECF">
              <a:alpha val="8015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Ellipse 15">
            <a:extLst>
              <a:ext uri="{FF2B5EF4-FFF2-40B4-BE49-F238E27FC236}">
                <a16:creationId xmlns:a16="http://schemas.microsoft.com/office/drawing/2014/main" id="{DDBF9979-326A-F548-8265-3F94AB16866E}"/>
              </a:ext>
            </a:extLst>
          </p:cNvPr>
          <p:cNvSpPr/>
          <p:nvPr userDrawn="1"/>
        </p:nvSpPr>
        <p:spPr>
          <a:xfrm>
            <a:off x="10717019" y="4792901"/>
            <a:ext cx="652862" cy="652862"/>
          </a:xfrm>
          <a:prstGeom prst="ellipse">
            <a:avLst/>
          </a:prstGeom>
          <a:solidFill>
            <a:srgbClr val="CEDAC5">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Ellipse 16">
            <a:extLst>
              <a:ext uri="{FF2B5EF4-FFF2-40B4-BE49-F238E27FC236}">
                <a16:creationId xmlns:a16="http://schemas.microsoft.com/office/drawing/2014/main" id="{A2BD1394-02BD-F844-9B4A-0D106ECB8850}"/>
              </a:ext>
            </a:extLst>
          </p:cNvPr>
          <p:cNvSpPr/>
          <p:nvPr userDrawn="1"/>
        </p:nvSpPr>
        <p:spPr>
          <a:xfrm>
            <a:off x="5941386" y="5145532"/>
            <a:ext cx="652862" cy="652862"/>
          </a:xfrm>
          <a:prstGeom prst="ellipse">
            <a:avLst/>
          </a:prstGeom>
          <a:solidFill>
            <a:srgbClr val="CEDAC5">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Ellipse 17">
            <a:extLst>
              <a:ext uri="{FF2B5EF4-FFF2-40B4-BE49-F238E27FC236}">
                <a16:creationId xmlns:a16="http://schemas.microsoft.com/office/drawing/2014/main" id="{3E797E6F-A2E4-B14D-9DEA-23AB695FFE14}"/>
              </a:ext>
            </a:extLst>
          </p:cNvPr>
          <p:cNvSpPr/>
          <p:nvPr userDrawn="1"/>
        </p:nvSpPr>
        <p:spPr>
          <a:xfrm>
            <a:off x="1806001" y="5677658"/>
            <a:ext cx="426801" cy="426801"/>
          </a:xfrm>
          <a:prstGeom prst="ellipse">
            <a:avLst/>
          </a:prstGeom>
          <a:solidFill>
            <a:srgbClr val="CEDAC5">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Ellipse 18">
            <a:extLst>
              <a:ext uri="{FF2B5EF4-FFF2-40B4-BE49-F238E27FC236}">
                <a16:creationId xmlns:a16="http://schemas.microsoft.com/office/drawing/2014/main" id="{2C8F8BC8-DA0B-184B-973E-CAA964DEA380}"/>
              </a:ext>
            </a:extLst>
          </p:cNvPr>
          <p:cNvSpPr/>
          <p:nvPr userDrawn="1"/>
        </p:nvSpPr>
        <p:spPr>
          <a:xfrm>
            <a:off x="807784" y="4167267"/>
            <a:ext cx="525303" cy="525303"/>
          </a:xfrm>
          <a:prstGeom prst="ellipse">
            <a:avLst/>
          </a:prstGeom>
          <a:solidFill>
            <a:srgbClr val="E0C2A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CE221843-25C1-5743-872D-5690A5F955A3}"/>
              </a:ext>
            </a:extLst>
          </p:cNvPr>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nb-NO"/>
              <a:t>Klikk for å redigere tittelstil</a:t>
            </a:r>
          </a:p>
        </p:txBody>
      </p:sp>
      <p:sp>
        <p:nvSpPr>
          <p:cNvPr id="3" name="Undertittel 2">
            <a:extLst>
              <a:ext uri="{FF2B5EF4-FFF2-40B4-BE49-F238E27FC236}">
                <a16:creationId xmlns:a16="http://schemas.microsoft.com/office/drawing/2014/main" id="{BD928F3B-50CE-AA44-906C-57BFC5F6F754}"/>
              </a:ext>
            </a:extLst>
          </p:cNvPr>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DD523EB1-F933-9343-A772-86AB89144F34}"/>
              </a:ext>
            </a:extLst>
          </p:cNvPr>
          <p:cNvSpPr>
            <a:spLocks noGrp="1"/>
          </p:cNvSpPr>
          <p:nvPr>
            <p:ph type="dt" sz="half" idx="10"/>
          </p:nvPr>
        </p:nvSpPr>
        <p:spPr/>
        <p:txBody>
          <a:bodyPr/>
          <a:lstStyle/>
          <a:p>
            <a:fld id="{93D07B23-49F0-EE47-A57A-91844926D4DA}" type="datetimeFigureOut">
              <a:rPr lang="nb-NO" smtClean="0"/>
              <a:t>08.06.2022</a:t>
            </a:fld>
            <a:endParaRPr lang="nb-NO"/>
          </a:p>
        </p:txBody>
      </p:sp>
      <p:sp>
        <p:nvSpPr>
          <p:cNvPr id="5" name="Plassholder for bunntekst 4">
            <a:extLst>
              <a:ext uri="{FF2B5EF4-FFF2-40B4-BE49-F238E27FC236}">
                <a16:creationId xmlns:a16="http://schemas.microsoft.com/office/drawing/2014/main" id="{DA207A39-CDD9-5641-B189-3AFF98A7A1D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16AFF81-F4C7-E24E-89F0-239324C85C32}"/>
              </a:ext>
            </a:extLst>
          </p:cNvPr>
          <p:cNvSpPr>
            <a:spLocks noGrp="1"/>
          </p:cNvSpPr>
          <p:nvPr>
            <p:ph type="sldNum" sz="quarter" idx="12"/>
          </p:nvPr>
        </p:nvSpPr>
        <p:spPr/>
        <p:txBody>
          <a:bodyPr/>
          <a:lstStyle/>
          <a:p>
            <a:fld id="{02733742-949A-F94D-8768-2F1ED5A0C92F}" type="slidenum">
              <a:rPr lang="nb-NO" smtClean="0"/>
              <a:t>‹#›</a:t>
            </a:fld>
            <a:endParaRPr lang="nb-NO"/>
          </a:p>
        </p:txBody>
      </p:sp>
    </p:spTree>
    <p:extLst>
      <p:ext uri="{BB962C8B-B14F-4D97-AF65-F5344CB8AC3E}">
        <p14:creationId xmlns:p14="http://schemas.microsoft.com/office/powerpoint/2010/main" val="3184368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killeslide 1">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63760C9-B339-C846-922D-348185F0F172}"/>
              </a:ext>
            </a:extLst>
          </p:cNvPr>
          <p:cNvSpPr/>
          <p:nvPr userDrawn="1"/>
        </p:nvSpPr>
        <p:spPr>
          <a:xfrm>
            <a:off x="0" y="0"/>
            <a:ext cx="12192000" cy="6858000"/>
          </a:xfrm>
          <a:prstGeom prst="rect">
            <a:avLst/>
          </a:prstGeom>
          <a:solidFill>
            <a:srgbClr val="E3DFD8">
              <a:alpha val="3756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Ellipse 8">
            <a:extLst>
              <a:ext uri="{FF2B5EF4-FFF2-40B4-BE49-F238E27FC236}">
                <a16:creationId xmlns:a16="http://schemas.microsoft.com/office/drawing/2014/main" id="{DCEA2784-63C8-0648-B35A-A97E60980B87}"/>
              </a:ext>
            </a:extLst>
          </p:cNvPr>
          <p:cNvSpPr/>
          <p:nvPr userDrawn="1"/>
        </p:nvSpPr>
        <p:spPr>
          <a:xfrm>
            <a:off x="-597151" y="-730397"/>
            <a:ext cx="3803310" cy="3803310"/>
          </a:xfrm>
          <a:prstGeom prst="ellipse">
            <a:avLst/>
          </a:prstGeom>
          <a:solidFill>
            <a:srgbClr val="CEDAC5">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Ellipse 9">
            <a:extLst>
              <a:ext uri="{FF2B5EF4-FFF2-40B4-BE49-F238E27FC236}">
                <a16:creationId xmlns:a16="http://schemas.microsoft.com/office/drawing/2014/main" id="{3CE4E274-56C4-AE49-9F2C-5B9A9D294A80}"/>
              </a:ext>
            </a:extLst>
          </p:cNvPr>
          <p:cNvSpPr/>
          <p:nvPr userDrawn="1"/>
        </p:nvSpPr>
        <p:spPr>
          <a:xfrm>
            <a:off x="9222059" y="3789040"/>
            <a:ext cx="3744416" cy="3744416"/>
          </a:xfrm>
          <a:prstGeom prst="ellipse">
            <a:avLst/>
          </a:prstGeom>
          <a:solidFill>
            <a:srgbClr val="E0C2A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9334D15E-32CB-CE47-BD18-539A82CB2DC3}"/>
              </a:ext>
            </a:extLst>
          </p:cNvPr>
          <p:cNvSpPr>
            <a:spLocks noGrp="1"/>
          </p:cNvSpPr>
          <p:nvPr>
            <p:ph type="title"/>
          </p:nvPr>
        </p:nvSpPr>
        <p:spPr>
          <a:xfrm>
            <a:off x="838200" y="2766218"/>
            <a:ext cx="10515600" cy="1325563"/>
          </a:xfrm>
        </p:spPr>
        <p:txBody>
          <a:bodyPr/>
          <a:lstStyle>
            <a:lvl1pPr algn="ctr">
              <a:defRPr>
                <a:latin typeface="Calibri" panose="020F0502020204030204" pitchFamily="34" charset="0"/>
                <a:cs typeface="Calibri" panose="020F0502020204030204" pitchFamily="34" charset="0"/>
              </a:defRPr>
            </a:lvl1pPr>
          </a:lstStyle>
          <a:p>
            <a:r>
              <a:rPr lang="nb-NO"/>
              <a:t>Klikk for å redigere tittelstil</a:t>
            </a:r>
          </a:p>
        </p:txBody>
      </p:sp>
      <p:sp>
        <p:nvSpPr>
          <p:cNvPr id="3" name="Plassholder for dato 2">
            <a:extLst>
              <a:ext uri="{FF2B5EF4-FFF2-40B4-BE49-F238E27FC236}">
                <a16:creationId xmlns:a16="http://schemas.microsoft.com/office/drawing/2014/main" id="{3E7D52CC-F16D-A64B-9581-8F0B965B9F6C}"/>
              </a:ext>
            </a:extLst>
          </p:cNvPr>
          <p:cNvSpPr>
            <a:spLocks noGrp="1"/>
          </p:cNvSpPr>
          <p:nvPr>
            <p:ph type="dt" sz="half" idx="10"/>
          </p:nvPr>
        </p:nvSpPr>
        <p:spPr/>
        <p:txBody>
          <a:bodyPr/>
          <a:lstStyle/>
          <a:p>
            <a:fld id="{93D07B23-49F0-EE47-A57A-91844926D4DA}" type="datetimeFigureOut">
              <a:rPr lang="nb-NO" smtClean="0"/>
              <a:t>08.06.2022</a:t>
            </a:fld>
            <a:endParaRPr lang="nb-NO"/>
          </a:p>
        </p:txBody>
      </p:sp>
      <p:sp>
        <p:nvSpPr>
          <p:cNvPr id="4" name="Plassholder for bunntekst 3">
            <a:extLst>
              <a:ext uri="{FF2B5EF4-FFF2-40B4-BE49-F238E27FC236}">
                <a16:creationId xmlns:a16="http://schemas.microsoft.com/office/drawing/2014/main" id="{9B2A1BBB-AAAB-FE4A-8DD5-27A0321078CA}"/>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94F1A299-049A-944F-A9FC-86A17727A160}"/>
              </a:ext>
            </a:extLst>
          </p:cNvPr>
          <p:cNvSpPr>
            <a:spLocks noGrp="1"/>
          </p:cNvSpPr>
          <p:nvPr>
            <p:ph type="sldNum" sz="quarter" idx="12"/>
          </p:nvPr>
        </p:nvSpPr>
        <p:spPr/>
        <p:txBody>
          <a:bodyPr/>
          <a:lstStyle/>
          <a:p>
            <a:fld id="{02733742-949A-F94D-8768-2F1ED5A0C92F}" type="slidenum">
              <a:rPr lang="nb-NO" smtClean="0"/>
              <a:t>‹#›</a:t>
            </a:fld>
            <a:endParaRPr lang="nb-NO"/>
          </a:p>
        </p:txBody>
      </p:sp>
    </p:spTree>
    <p:extLst>
      <p:ext uri="{BB962C8B-B14F-4D97-AF65-F5344CB8AC3E}">
        <p14:creationId xmlns:p14="http://schemas.microsoft.com/office/powerpoint/2010/main" val="603685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killeslide 2">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ABC9E931-CE20-E54E-B9B4-C68FC8FE460D}"/>
              </a:ext>
            </a:extLst>
          </p:cNvPr>
          <p:cNvSpPr/>
          <p:nvPr userDrawn="1"/>
        </p:nvSpPr>
        <p:spPr>
          <a:xfrm>
            <a:off x="0" y="0"/>
            <a:ext cx="12192000" cy="6858000"/>
          </a:xfrm>
          <a:prstGeom prst="rect">
            <a:avLst/>
          </a:prstGeom>
          <a:solidFill>
            <a:srgbClr val="E3DFD8">
              <a:alpha val="3756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 name="Bilde 8">
            <a:extLst>
              <a:ext uri="{FF2B5EF4-FFF2-40B4-BE49-F238E27FC236}">
                <a16:creationId xmlns:a16="http://schemas.microsoft.com/office/drawing/2014/main" id="{0317E9D2-9D40-254B-A970-C87047047F1F}"/>
              </a:ext>
            </a:extLst>
          </p:cNvPr>
          <p:cNvPicPr>
            <a:picLocks noChangeAspect="1"/>
          </p:cNvPicPr>
          <p:nvPr userDrawn="1"/>
        </p:nvPicPr>
        <p:blipFill>
          <a:blip r:embed="rId2">
            <a:alphaModFix amt="70000"/>
          </a:blip>
          <a:stretch>
            <a:fillRect/>
          </a:stretch>
        </p:blipFill>
        <p:spPr>
          <a:xfrm rot="18204958">
            <a:off x="9271543" y="-668264"/>
            <a:ext cx="3774036" cy="3774036"/>
          </a:xfrm>
          <a:prstGeom prst="rect">
            <a:avLst/>
          </a:prstGeom>
        </p:spPr>
      </p:pic>
      <p:pic>
        <p:nvPicPr>
          <p:cNvPr id="10" name="Bilde 9">
            <a:extLst>
              <a:ext uri="{FF2B5EF4-FFF2-40B4-BE49-F238E27FC236}">
                <a16:creationId xmlns:a16="http://schemas.microsoft.com/office/drawing/2014/main" id="{4A7E70C0-1B57-B64D-94D9-7C0A02B5B8AD}"/>
              </a:ext>
            </a:extLst>
          </p:cNvPr>
          <p:cNvPicPr>
            <a:picLocks noChangeAspect="1"/>
          </p:cNvPicPr>
          <p:nvPr userDrawn="1"/>
        </p:nvPicPr>
        <p:blipFill>
          <a:blip r:embed="rId3">
            <a:alphaModFix amt="70000"/>
          </a:blip>
          <a:stretch>
            <a:fillRect/>
          </a:stretch>
        </p:blipFill>
        <p:spPr>
          <a:xfrm>
            <a:off x="-672752" y="3835474"/>
            <a:ext cx="3764896" cy="3764896"/>
          </a:xfrm>
          <a:prstGeom prst="rect">
            <a:avLst/>
          </a:prstGeom>
        </p:spPr>
      </p:pic>
      <p:sp>
        <p:nvSpPr>
          <p:cNvPr id="2" name="Tittel 1">
            <a:extLst>
              <a:ext uri="{FF2B5EF4-FFF2-40B4-BE49-F238E27FC236}">
                <a16:creationId xmlns:a16="http://schemas.microsoft.com/office/drawing/2014/main" id="{9334D15E-32CB-CE47-BD18-539A82CB2DC3}"/>
              </a:ext>
            </a:extLst>
          </p:cNvPr>
          <p:cNvSpPr>
            <a:spLocks noGrp="1"/>
          </p:cNvSpPr>
          <p:nvPr>
            <p:ph type="title"/>
          </p:nvPr>
        </p:nvSpPr>
        <p:spPr>
          <a:xfrm>
            <a:off x="838200" y="2766218"/>
            <a:ext cx="10515600" cy="1325563"/>
          </a:xfrm>
        </p:spPr>
        <p:txBody>
          <a:bodyPr/>
          <a:lstStyle>
            <a:lvl1pPr algn="ctr">
              <a:defRPr>
                <a:latin typeface="Calibri" panose="020F0502020204030204" pitchFamily="34" charset="0"/>
                <a:cs typeface="Calibri" panose="020F0502020204030204" pitchFamily="34" charset="0"/>
              </a:defRPr>
            </a:lvl1pPr>
          </a:lstStyle>
          <a:p>
            <a:r>
              <a:rPr lang="nb-NO"/>
              <a:t>Klikk for å redigere tittelstil</a:t>
            </a:r>
          </a:p>
        </p:txBody>
      </p:sp>
      <p:sp>
        <p:nvSpPr>
          <p:cNvPr id="3" name="Plassholder for dato 2">
            <a:extLst>
              <a:ext uri="{FF2B5EF4-FFF2-40B4-BE49-F238E27FC236}">
                <a16:creationId xmlns:a16="http://schemas.microsoft.com/office/drawing/2014/main" id="{3E7D52CC-F16D-A64B-9581-8F0B965B9F6C}"/>
              </a:ext>
            </a:extLst>
          </p:cNvPr>
          <p:cNvSpPr>
            <a:spLocks noGrp="1"/>
          </p:cNvSpPr>
          <p:nvPr>
            <p:ph type="dt" sz="half" idx="10"/>
          </p:nvPr>
        </p:nvSpPr>
        <p:spPr/>
        <p:txBody>
          <a:bodyPr/>
          <a:lstStyle/>
          <a:p>
            <a:fld id="{93D07B23-49F0-EE47-A57A-91844926D4DA}" type="datetimeFigureOut">
              <a:rPr lang="nb-NO" smtClean="0"/>
              <a:t>08.06.2022</a:t>
            </a:fld>
            <a:endParaRPr lang="nb-NO"/>
          </a:p>
        </p:txBody>
      </p:sp>
      <p:sp>
        <p:nvSpPr>
          <p:cNvPr id="4" name="Plassholder for bunntekst 3">
            <a:extLst>
              <a:ext uri="{FF2B5EF4-FFF2-40B4-BE49-F238E27FC236}">
                <a16:creationId xmlns:a16="http://schemas.microsoft.com/office/drawing/2014/main" id="{9B2A1BBB-AAAB-FE4A-8DD5-27A0321078CA}"/>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94F1A299-049A-944F-A9FC-86A17727A160}"/>
              </a:ext>
            </a:extLst>
          </p:cNvPr>
          <p:cNvSpPr>
            <a:spLocks noGrp="1"/>
          </p:cNvSpPr>
          <p:nvPr>
            <p:ph type="sldNum" sz="quarter" idx="12"/>
          </p:nvPr>
        </p:nvSpPr>
        <p:spPr/>
        <p:txBody>
          <a:bodyPr/>
          <a:lstStyle/>
          <a:p>
            <a:fld id="{02733742-949A-F94D-8768-2F1ED5A0C92F}" type="slidenum">
              <a:rPr lang="nb-NO" smtClean="0"/>
              <a:t>‹#›</a:t>
            </a:fld>
            <a:endParaRPr lang="nb-NO"/>
          </a:p>
        </p:txBody>
      </p:sp>
    </p:spTree>
    <p:extLst>
      <p:ext uri="{BB962C8B-B14F-4D97-AF65-F5344CB8AC3E}">
        <p14:creationId xmlns:p14="http://schemas.microsoft.com/office/powerpoint/2010/main" val="1990562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tel og innhold rosa">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C36BD6B-C94E-7C47-9FB2-5D99739B53DC}"/>
              </a:ext>
            </a:extLst>
          </p:cNvPr>
          <p:cNvSpPr>
            <a:spLocks noGrp="1"/>
          </p:cNvSpPr>
          <p:nvPr>
            <p:ph type="title"/>
          </p:nvPr>
        </p:nvSpPr>
        <p:spPr>
          <a:xfrm>
            <a:off x="838200" y="908050"/>
            <a:ext cx="9146232" cy="782638"/>
          </a:xfrm>
        </p:spPr>
        <p:txBody>
          <a:bodyPr>
            <a:normAutofit/>
          </a:bodyPr>
          <a:lstStyle>
            <a:lvl1pPr>
              <a:defRPr sz="3000">
                <a:latin typeface="Calibri" panose="020F0502020204030204" pitchFamily="34" charset="0"/>
                <a:cs typeface="Calibri" panose="020F0502020204030204" pitchFamily="34" charset="0"/>
              </a:defRPr>
            </a:lvl1pPr>
          </a:lstStyle>
          <a:p>
            <a:r>
              <a:rPr lang="nb-NO"/>
              <a:t>Klikk for å redigere tittelstil</a:t>
            </a:r>
          </a:p>
        </p:txBody>
      </p:sp>
      <p:sp>
        <p:nvSpPr>
          <p:cNvPr id="3" name="Plassholder for innhold 2">
            <a:extLst>
              <a:ext uri="{FF2B5EF4-FFF2-40B4-BE49-F238E27FC236}">
                <a16:creationId xmlns:a16="http://schemas.microsoft.com/office/drawing/2014/main" id="{94D7C8B4-9087-0045-8E1E-37E1754BFE33}"/>
              </a:ext>
            </a:extLst>
          </p:cNvPr>
          <p:cNvSpPr>
            <a:spLocks noGrp="1"/>
          </p:cNvSpPr>
          <p:nvPr>
            <p:ph idx="1"/>
          </p:nvPr>
        </p:nvSpPr>
        <p:spPr>
          <a:xfrm>
            <a:off x="838200" y="2132856"/>
            <a:ext cx="7772400" cy="4032994"/>
          </a:xfrm>
        </p:spPr>
        <p:txBody>
          <a:bodyPr/>
          <a:lstStyle>
            <a:lvl1pPr>
              <a:defRPr sz="1800">
                <a:latin typeface="Calibri" panose="020F0502020204030204" pitchFamily="34" charset="0"/>
                <a:cs typeface="Calibri" panose="020F0502020204030204" pitchFamily="34" charset="0"/>
              </a:defRPr>
            </a:lvl1pPr>
            <a:lvl2pPr>
              <a:defRPr sz="1600">
                <a:latin typeface="Calibri" panose="020F0502020204030204" pitchFamily="34" charset="0"/>
                <a:cs typeface="Calibri" panose="020F0502020204030204" pitchFamily="34" charset="0"/>
              </a:defRPr>
            </a:lvl2pPr>
            <a:lvl3pPr>
              <a:defRPr sz="1400">
                <a:latin typeface="Calibri" panose="020F0502020204030204" pitchFamily="34" charset="0"/>
                <a:cs typeface="Calibri" panose="020F0502020204030204" pitchFamily="34" charset="0"/>
              </a:defRPr>
            </a:lvl3pPr>
            <a:lvl4pPr>
              <a:defRPr sz="1400">
                <a:latin typeface="Calibri" panose="020F0502020204030204" pitchFamily="34" charset="0"/>
                <a:cs typeface="Calibri" panose="020F0502020204030204" pitchFamily="34" charset="0"/>
              </a:defRPr>
            </a:lvl4pPr>
            <a:lvl5pPr>
              <a:defRPr sz="1400">
                <a:latin typeface="Calibri" panose="020F0502020204030204" pitchFamily="34" charset="0"/>
                <a:cs typeface="Calibri" panose="020F05020202040302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B3052CC-414D-F943-A029-2E643507A38C}"/>
              </a:ext>
            </a:extLst>
          </p:cNvPr>
          <p:cNvSpPr>
            <a:spLocks noGrp="1"/>
          </p:cNvSpPr>
          <p:nvPr>
            <p:ph type="dt" sz="half" idx="10"/>
          </p:nvPr>
        </p:nvSpPr>
        <p:spPr/>
        <p:txBody>
          <a:bodyPr/>
          <a:lstStyle/>
          <a:p>
            <a:fld id="{93D07B23-49F0-EE47-A57A-91844926D4DA}" type="datetimeFigureOut">
              <a:rPr lang="nb-NO" smtClean="0"/>
              <a:t>08.06.2022</a:t>
            </a:fld>
            <a:endParaRPr lang="nb-NO"/>
          </a:p>
        </p:txBody>
      </p:sp>
      <p:sp>
        <p:nvSpPr>
          <p:cNvPr id="5" name="Plassholder for bunntekst 4">
            <a:extLst>
              <a:ext uri="{FF2B5EF4-FFF2-40B4-BE49-F238E27FC236}">
                <a16:creationId xmlns:a16="http://schemas.microsoft.com/office/drawing/2014/main" id="{436000F0-ACE9-DB49-B68A-DC9B4BCCDF3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7771CDB-B098-CC4C-9651-131DCC623CEC}"/>
              </a:ext>
            </a:extLst>
          </p:cNvPr>
          <p:cNvSpPr>
            <a:spLocks noGrp="1"/>
          </p:cNvSpPr>
          <p:nvPr>
            <p:ph type="sldNum" sz="quarter" idx="12"/>
          </p:nvPr>
        </p:nvSpPr>
        <p:spPr/>
        <p:txBody>
          <a:bodyPr/>
          <a:lstStyle/>
          <a:p>
            <a:fld id="{02733742-949A-F94D-8768-2F1ED5A0C92F}" type="slidenum">
              <a:rPr lang="nb-NO" smtClean="0"/>
              <a:t>‹#›</a:t>
            </a:fld>
            <a:endParaRPr lang="nb-NO"/>
          </a:p>
        </p:txBody>
      </p:sp>
      <p:sp>
        <p:nvSpPr>
          <p:cNvPr id="7" name="Ellipse 6">
            <a:extLst>
              <a:ext uri="{FF2B5EF4-FFF2-40B4-BE49-F238E27FC236}">
                <a16:creationId xmlns:a16="http://schemas.microsoft.com/office/drawing/2014/main" id="{5A50A437-DD2B-544E-8146-972AA1EAF20F}"/>
              </a:ext>
            </a:extLst>
          </p:cNvPr>
          <p:cNvSpPr/>
          <p:nvPr userDrawn="1"/>
        </p:nvSpPr>
        <p:spPr>
          <a:xfrm>
            <a:off x="10704512" y="424925"/>
            <a:ext cx="1064252" cy="1064252"/>
          </a:xfrm>
          <a:prstGeom prst="ellipse">
            <a:avLst/>
          </a:prstGeom>
          <a:solidFill>
            <a:srgbClr val="E0C2A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Ellipse 7">
            <a:extLst>
              <a:ext uri="{FF2B5EF4-FFF2-40B4-BE49-F238E27FC236}">
                <a16:creationId xmlns:a16="http://schemas.microsoft.com/office/drawing/2014/main" id="{0F5AAFB2-B31C-FF46-8E61-7AAEFA8B4B16}"/>
              </a:ext>
            </a:extLst>
          </p:cNvPr>
          <p:cNvSpPr/>
          <p:nvPr userDrawn="1"/>
        </p:nvSpPr>
        <p:spPr>
          <a:xfrm>
            <a:off x="10829344" y="1110155"/>
            <a:ext cx="804772" cy="804772"/>
          </a:xfrm>
          <a:prstGeom prst="ellipse">
            <a:avLst/>
          </a:prstGeom>
          <a:solidFill>
            <a:srgbClr val="F1EECF">
              <a:alpha val="8015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Ellipse 8">
            <a:extLst>
              <a:ext uri="{FF2B5EF4-FFF2-40B4-BE49-F238E27FC236}">
                <a16:creationId xmlns:a16="http://schemas.microsoft.com/office/drawing/2014/main" id="{7EC44D5B-11AF-D64A-A23B-B7BC279F1E21}"/>
              </a:ext>
            </a:extLst>
          </p:cNvPr>
          <p:cNvSpPr/>
          <p:nvPr userDrawn="1"/>
        </p:nvSpPr>
        <p:spPr>
          <a:xfrm>
            <a:off x="10409085" y="661624"/>
            <a:ext cx="590853" cy="590853"/>
          </a:xfrm>
          <a:prstGeom prst="ellipse">
            <a:avLst/>
          </a:prstGeom>
          <a:solidFill>
            <a:srgbClr val="CEDAC5">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694839238"/>
      </p:ext>
    </p:extLst>
  </p:cSld>
  <p:clrMapOvr>
    <a:masterClrMapping/>
  </p:clrMapOvr>
  <p:extLst>
    <p:ext uri="{DCECCB84-F9BA-43D5-87BE-67443E8EF086}">
      <p15:sldGuideLst xmlns:p15="http://schemas.microsoft.com/office/powerpoint/2012/main">
        <p15:guide id="1" orient="horz" pos="572" userDrawn="1">
          <p15:clr>
            <a:srgbClr val="FBAE40"/>
          </p15:clr>
        </p15:guide>
        <p15:guide id="2" pos="3840" userDrawn="1">
          <p15:clr>
            <a:srgbClr val="FBAE40"/>
          </p15:clr>
        </p15:guide>
        <p15:guide id="3" orient="horz" pos="1071" userDrawn="1">
          <p15:clr>
            <a:srgbClr val="FBAE40"/>
          </p15:clr>
        </p15:guide>
        <p15:guide id="4" orient="horz" pos="1344" userDrawn="1">
          <p15:clr>
            <a:srgbClr val="FBAE40"/>
          </p15:clr>
        </p15:guide>
        <p15:guide id="5" pos="7151" userDrawn="1">
          <p15:clr>
            <a:srgbClr val="FBAE40"/>
          </p15:clr>
        </p15:guide>
        <p15:guide id="6" pos="529" userDrawn="1">
          <p15:clr>
            <a:srgbClr val="FBAE40"/>
          </p15:clr>
        </p15:guide>
        <p15:guide id="7" orient="horz" pos="388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tel og innhold gu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C36BD6B-C94E-7C47-9FB2-5D99739B53DC}"/>
              </a:ext>
            </a:extLst>
          </p:cNvPr>
          <p:cNvSpPr>
            <a:spLocks noGrp="1"/>
          </p:cNvSpPr>
          <p:nvPr>
            <p:ph type="title"/>
          </p:nvPr>
        </p:nvSpPr>
        <p:spPr>
          <a:xfrm>
            <a:off x="838200" y="908050"/>
            <a:ext cx="9415013" cy="782638"/>
          </a:xfrm>
        </p:spPr>
        <p:txBody>
          <a:bodyPr>
            <a:normAutofit/>
          </a:bodyPr>
          <a:lstStyle>
            <a:lvl1pPr>
              <a:defRPr sz="3000">
                <a:latin typeface="Calibri" panose="020F0502020204030204" pitchFamily="34" charset="0"/>
                <a:cs typeface="Calibri" panose="020F0502020204030204" pitchFamily="34" charset="0"/>
              </a:defRPr>
            </a:lvl1pPr>
          </a:lstStyle>
          <a:p>
            <a:r>
              <a:rPr lang="nb-NO"/>
              <a:t>Klikk for å redigere tittelstil</a:t>
            </a:r>
          </a:p>
        </p:txBody>
      </p:sp>
      <p:sp>
        <p:nvSpPr>
          <p:cNvPr id="3" name="Plassholder for innhold 2">
            <a:extLst>
              <a:ext uri="{FF2B5EF4-FFF2-40B4-BE49-F238E27FC236}">
                <a16:creationId xmlns:a16="http://schemas.microsoft.com/office/drawing/2014/main" id="{94D7C8B4-9087-0045-8E1E-37E1754BFE33}"/>
              </a:ext>
            </a:extLst>
          </p:cNvPr>
          <p:cNvSpPr>
            <a:spLocks noGrp="1"/>
          </p:cNvSpPr>
          <p:nvPr>
            <p:ph idx="1"/>
          </p:nvPr>
        </p:nvSpPr>
        <p:spPr>
          <a:xfrm>
            <a:off x="838201" y="2132856"/>
            <a:ext cx="7772400" cy="4104432"/>
          </a:xfrm>
        </p:spPr>
        <p:txBody>
          <a:bodyPr>
            <a:normAutofit/>
          </a:bodyPr>
          <a:lstStyle>
            <a:lvl1pPr>
              <a:defRPr sz="1800">
                <a:latin typeface="Calibri" panose="020F0502020204030204" pitchFamily="34" charset="0"/>
                <a:cs typeface="Calibri" panose="020F0502020204030204" pitchFamily="34" charset="0"/>
              </a:defRPr>
            </a:lvl1pPr>
            <a:lvl2pPr>
              <a:defRPr sz="1600">
                <a:latin typeface="Calibri" panose="020F0502020204030204" pitchFamily="34" charset="0"/>
                <a:cs typeface="Calibri" panose="020F0502020204030204" pitchFamily="34" charset="0"/>
              </a:defRPr>
            </a:lvl2pPr>
            <a:lvl3pPr>
              <a:defRPr sz="1400">
                <a:latin typeface="Calibri" panose="020F0502020204030204" pitchFamily="34" charset="0"/>
                <a:cs typeface="Calibri" panose="020F0502020204030204" pitchFamily="34" charset="0"/>
              </a:defRPr>
            </a:lvl3pPr>
            <a:lvl4pPr>
              <a:defRPr sz="1400">
                <a:latin typeface="Calibri" panose="020F0502020204030204" pitchFamily="34" charset="0"/>
                <a:cs typeface="Calibri" panose="020F0502020204030204" pitchFamily="34" charset="0"/>
              </a:defRPr>
            </a:lvl4pPr>
            <a:lvl5pPr>
              <a:defRPr sz="1400">
                <a:latin typeface="Calibri" panose="020F0502020204030204" pitchFamily="34" charset="0"/>
                <a:cs typeface="Calibri" panose="020F05020202040302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B3052CC-414D-F943-A029-2E643507A38C}"/>
              </a:ext>
            </a:extLst>
          </p:cNvPr>
          <p:cNvSpPr>
            <a:spLocks noGrp="1"/>
          </p:cNvSpPr>
          <p:nvPr>
            <p:ph type="dt" sz="half" idx="10"/>
          </p:nvPr>
        </p:nvSpPr>
        <p:spPr/>
        <p:txBody>
          <a:bodyPr/>
          <a:lstStyle/>
          <a:p>
            <a:fld id="{93D07B23-49F0-EE47-A57A-91844926D4DA}" type="datetimeFigureOut">
              <a:rPr lang="nb-NO" smtClean="0"/>
              <a:t>08.06.2022</a:t>
            </a:fld>
            <a:endParaRPr lang="nb-NO"/>
          </a:p>
        </p:txBody>
      </p:sp>
      <p:sp>
        <p:nvSpPr>
          <p:cNvPr id="5" name="Plassholder for bunntekst 4">
            <a:extLst>
              <a:ext uri="{FF2B5EF4-FFF2-40B4-BE49-F238E27FC236}">
                <a16:creationId xmlns:a16="http://schemas.microsoft.com/office/drawing/2014/main" id="{436000F0-ACE9-DB49-B68A-DC9B4BCCDF3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7771CDB-B098-CC4C-9651-131DCC623CEC}"/>
              </a:ext>
            </a:extLst>
          </p:cNvPr>
          <p:cNvSpPr>
            <a:spLocks noGrp="1"/>
          </p:cNvSpPr>
          <p:nvPr>
            <p:ph type="sldNum" sz="quarter" idx="12"/>
          </p:nvPr>
        </p:nvSpPr>
        <p:spPr/>
        <p:txBody>
          <a:bodyPr/>
          <a:lstStyle/>
          <a:p>
            <a:fld id="{02733742-949A-F94D-8768-2F1ED5A0C92F}" type="slidenum">
              <a:rPr lang="nb-NO" smtClean="0"/>
              <a:t>‹#›</a:t>
            </a:fld>
            <a:endParaRPr lang="nb-NO"/>
          </a:p>
        </p:txBody>
      </p:sp>
      <p:sp>
        <p:nvSpPr>
          <p:cNvPr id="7" name="Ellipse 6">
            <a:extLst>
              <a:ext uri="{FF2B5EF4-FFF2-40B4-BE49-F238E27FC236}">
                <a16:creationId xmlns:a16="http://schemas.microsoft.com/office/drawing/2014/main" id="{26C0597B-8119-A749-8298-C1CD67EDAF54}"/>
              </a:ext>
            </a:extLst>
          </p:cNvPr>
          <p:cNvSpPr/>
          <p:nvPr userDrawn="1"/>
        </p:nvSpPr>
        <p:spPr>
          <a:xfrm>
            <a:off x="10632504" y="5445224"/>
            <a:ext cx="1064252" cy="1064252"/>
          </a:xfrm>
          <a:prstGeom prst="ellipse">
            <a:avLst/>
          </a:prstGeom>
          <a:solidFill>
            <a:srgbClr val="F1EECF">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Ellipse 7">
            <a:extLst>
              <a:ext uri="{FF2B5EF4-FFF2-40B4-BE49-F238E27FC236}">
                <a16:creationId xmlns:a16="http://schemas.microsoft.com/office/drawing/2014/main" id="{33A4516C-B177-4C41-AD33-C9E1E29CC968}"/>
              </a:ext>
            </a:extLst>
          </p:cNvPr>
          <p:cNvSpPr/>
          <p:nvPr userDrawn="1"/>
        </p:nvSpPr>
        <p:spPr>
          <a:xfrm>
            <a:off x="10909705" y="5190299"/>
            <a:ext cx="509849" cy="509849"/>
          </a:xfrm>
          <a:prstGeom prst="ellipse">
            <a:avLst/>
          </a:prstGeom>
          <a:solidFill>
            <a:srgbClr val="CEDAC5">
              <a:alpha val="8015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Ellipse 8">
            <a:extLst>
              <a:ext uri="{FF2B5EF4-FFF2-40B4-BE49-F238E27FC236}">
                <a16:creationId xmlns:a16="http://schemas.microsoft.com/office/drawing/2014/main" id="{951DF31E-2F1F-A84E-AE9A-F65EC4FB7A58}"/>
              </a:ext>
            </a:extLst>
          </p:cNvPr>
          <p:cNvSpPr/>
          <p:nvPr userDrawn="1"/>
        </p:nvSpPr>
        <p:spPr>
          <a:xfrm>
            <a:off x="10253213" y="5778381"/>
            <a:ext cx="652862" cy="652862"/>
          </a:xfrm>
          <a:prstGeom prst="ellipse">
            <a:avLst/>
          </a:prstGeom>
          <a:solidFill>
            <a:srgbClr val="E0C2A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296486029"/>
      </p:ext>
    </p:extLst>
  </p:cSld>
  <p:clrMapOvr>
    <a:masterClrMapping/>
  </p:clrMapOvr>
  <p:extLst>
    <p:ext uri="{DCECCB84-F9BA-43D5-87BE-67443E8EF086}">
      <p15:sldGuideLst xmlns:p15="http://schemas.microsoft.com/office/powerpoint/2012/main">
        <p15:guide id="1" orient="horz" pos="572" userDrawn="1">
          <p15:clr>
            <a:srgbClr val="FBAE40"/>
          </p15:clr>
        </p15:guide>
        <p15:guide id="2" pos="7151" userDrawn="1">
          <p15:clr>
            <a:srgbClr val="FBAE40"/>
          </p15:clr>
        </p15:guide>
        <p15:guide id="3" orient="horz" pos="1071" userDrawn="1">
          <p15:clr>
            <a:srgbClr val="FBAE40"/>
          </p15:clr>
        </p15:guide>
        <p15:guide id="4" orient="horz" pos="1344" userDrawn="1">
          <p15:clr>
            <a:srgbClr val="FBAE40"/>
          </p15:clr>
        </p15:guide>
        <p15:guide id="5" pos="529" userDrawn="1">
          <p15:clr>
            <a:srgbClr val="FBAE40"/>
          </p15:clr>
        </p15:guide>
        <p15:guide id="6" pos="3840" userDrawn="1">
          <p15:clr>
            <a:srgbClr val="FBAE40"/>
          </p15:clr>
        </p15:guide>
        <p15:guide id="7" orient="horz" pos="392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C36BD6B-C94E-7C47-9FB2-5D99739B53DC}"/>
              </a:ext>
            </a:extLst>
          </p:cNvPr>
          <p:cNvSpPr>
            <a:spLocks noGrp="1"/>
          </p:cNvSpPr>
          <p:nvPr>
            <p:ph type="title"/>
          </p:nvPr>
        </p:nvSpPr>
        <p:spPr/>
        <p:txBody>
          <a:bodyPr>
            <a:normAutofit/>
          </a:bodyPr>
          <a:lstStyle>
            <a:lvl1pPr>
              <a:defRPr sz="3000">
                <a:latin typeface="Calibri" panose="020F0502020204030204" pitchFamily="34" charset="0"/>
                <a:cs typeface="Calibri" panose="020F0502020204030204" pitchFamily="34" charset="0"/>
              </a:defRPr>
            </a:lvl1pPr>
          </a:lstStyle>
          <a:p>
            <a:r>
              <a:rPr lang="nb-NO"/>
              <a:t>Klikk for å redigere tittelstil</a:t>
            </a:r>
          </a:p>
        </p:txBody>
      </p:sp>
      <p:sp>
        <p:nvSpPr>
          <p:cNvPr id="3" name="Plassholder for innhold 2">
            <a:extLst>
              <a:ext uri="{FF2B5EF4-FFF2-40B4-BE49-F238E27FC236}">
                <a16:creationId xmlns:a16="http://schemas.microsoft.com/office/drawing/2014/main" id="{94D7C8B4-9087-0045-8E1E-37E1754BFE33}"/>
              </a:ext>
            </a:extLst>
          </p:cNvPr>
          <p:cNvSpPr>
            <a:spLocks noGrp="1"/>
          </p:cNvSpPr>
          <p:nvPr>
            <p:ph idx="1"/>
          </p:nvPr>
        </p:nvSpPr>
        <p:spPr/>
        <p:txBody>
          <a:bodyPr/>
          <a:lstStyle>
            <a:lvl1pPr>
              <a:defRPr sz="1800">
                <a:latin typeface="Calibri" panose="020F0502020204030204" pitchFamily="34" charset="0"/>
                <a:cs typeface="Calibri" panose="020F0502020204030204" pitchFamily="34" charset="0"/>
              </a:defRPr>
            </a:lvl1pPr>
            <a:lvl2pPr>
              <a:defRPr sz="1600">
                <a:latin typeface="Calibri" panose="020F0502020204030204" pitchFamily="34" charset="0"/>
                <a:cs typeface="Calibri" panose="020F0502020204030204" pitchFamily="34" charset="0"/>
              </a:defRPr>
            </a:lvl2pPr>
            <a:lvl3pPr>
              <a:defRPr sz="1400">
                <a:latin typeface="Calibri" panose="020F0502020204030204" pitchFamily="34" charset="0"/>
                <a:cs typeface="Calibri" panose="020F0502020204030204" pitchFamily="34" charset="0"/>
              </a:defRPr>
            </a:lvl3pPr>
            <a:lvl4pPr>
              <a:defRPr sz="1400">
                <a:latin typeface="Calibri" panose="020F0502020204030204" pitchFamily="34" charset="0"/>
                <a:cs typeface="Calibri" panose="020F0502020204030204" pitchFamily="34" charset="0"/>
              </a:defRPr>
            </a:lvl4pPr>
            <a:lvl5pPr>
              <a:defRPr sz="1400">
                <a:latin typeface="Calibri" panose="020F0502020204030204" pitchFamily="34" charset="0"/>
                <a:cs typeface="Calibri" panose="020F05020202040302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B3052CC-414D-F943-A029-2E643507A38C}"/>
              </a:ext>
            </a:extLst>
          </p:cNvPr>
          <p:cNvSpPr>
            <a:spLocks noGrp="1"/>
          </p:cNvSpPr>
          <p:nvPr>
            <p:ph type="dt" sz="half" idx="10"/>
          </p:nvPr>
        </p:nvSpPr>
        <p:spPr/>
        <p:txBody>
          <a:bodyPr/>
          <a:lstStyle/>
          <a:p>
            <a:fld id="{93D07B23-49F0-EE47-A57A-91844926D4DA}" type="datetimeFigureOut">
              <a:rPr lang="nb-NO" smtClean="0"/>
              <a:t>08.06.2022</a:t>
            </a:fld>
            <a:endParaRPr lang="nb-NO"/>
          </a:p>
        </p:txBody>
      </p:sp>
      <p:sp>
        <p:nvSpPr>
          <p:cNvPr id="5" name="Plassholder for bunntekst 4">
            <a:extLst>
              <a:ext uri="{FF2B5EF4-FFF2-40B4-BE49-F238E27FC236}">
                <a16:creationId xmlns:a16="http://schemas.microsoft.com/office/drawing/2014/main" id="{436000F0-ACE9-DB49-B68A-DC9B4BCCDF3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7771CDB-B098-CC4C-9651-131DCC623CEC}"/>
              </a:ext>
            </a:extLst>
          </p:cNvPr>
          <p:cNvSpPr>
            <a:spLocks noGrp="1"/>
          </p:cNvSpPr>
          <p:nvPr>
            <p:ph type="sldNum" sz="quarter" idx="12"/>
          </p:nvPr>
        </p:nvSpPr>
        <p:spPr/>
        <p:txBody>
          <a:bodyPr/>
          <a:lstStyle/>
          <a:p>
            <a:fld id="{02733742-949A-F94D-8768-2F1ED5A0C92F}" type="slidenum">
              <a:rPr lang="nb-NO" smtClean="0"/>
              <a:t>‹#›</a:t>
            </a:fld>
            <a:endParaRPr lang="nb-NO"/>
          </a:p>
        </p:txBody>
      </p:sp>
    </p:spTree>
    <p:extLst>
      <p:ext uri="{BB962C8B-B14F-4D97-AF65-F5344CB8AC3E}">
        <p14:creationId xmlns:p14="http://schemas.microsoft.com/office/powerpoint/2010/main" val="3694839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5790797-3FB7-B848-8088-A821BC2F75FB}"/>
              </a:ext>
            </a:extLst>
          </p:cNvPr>
          <p:cNvSpPr>
            <a:spLocks noGrp="1"/>
          </p:cNvSpPr>
          <p:nvPr>
            <p:ph type="title"/>
          </p:nvPr>
        </p:nvSpPr>
        <p:spPr/>
        <p:txBody>
          <a:bodyPr>
            <a:normAutofit/>
          </a:bodyPr>
          <a:lstStyle>
            <a:lvl1pPr>
              <a:defRPr sz="3000">
                <a:latin typeface="Calibri" panose="020F0502020204030204" pitchFamily="34" charset="0"/>
                <a:cs typeface="Calibri" panose="020F0502020204030204" pitchFamily="34" charset="0"/>
              </a:defRPr>
            </a:lvl1pPr>
          </a:lstStyle>
          <a:p>
            <a:r>
              <a:rPr lang="nb-NO"/>
              <a:t>Klikk for å redigere tittelstil</a:t>
            </a:r>
          </a:p>
        </p:txBody>
      </p:sp>
      <p:sp>
        <p:nvSpPr>
          <p:cNvPr id="3" name="Plassholder for innhold 2">
            <a:extLst>
              <a:ext uri="{FF2B5EF4-FFF2-40B4-BE49-F238E27FC236}">
                <a16:creationId xmlns:a16="http://schemas.microsoft.com/office/drawing/2014/main" id="{C2230835-3329-694C-9E84-43A8BB42FF2D}"/>
              </a:ext>
            </a:extLst>
          </p:cNvPr>
          <p:cNvSpPr>
            <a:spLocks noGrp="1"/>
          </p:cNvSpPr>
          <p:nvPr>
            <p:ph sz="half" idx="1"/>
          </p:nvPr>
        </p:nvSpPr>
        <p:spPr>
          <a:xfrm>
            <a:off x="838200" y="1825625"/>
            <a:ext cx="5181600" cy="4351338"/>
          </a:xfrm>
          <a:solidFill>
            <a:srgbClr val="CEDAC5"/>
          </a:solidFill>
        </p:spPr>
        <p:txBody>
          <a:bodyPr lIns="216000" tIns="216000" rIns="216000"/>
          <a:lstStyle>
            <a:lvl1pPr>
              <a:defRPr sz="1800">
                <a:latin typeface="Calibri" panose="020F0502020204030204" pitchFamily="34" charset="0"/>
                <a:cs typeface="Calibri" panose="020F0502020204030204" pitchFamily="34" charset="0"/>
              </a:defRPr>
            </a:lvl1pPr>
            <a:lvl2pPr>
              <a:defRPr sz="1600">
                <a:latin typeface="Calibri" panose="020F0502020204030204" pitchFamily="34" charset="0"/>
                <a:cs typeface="Calibri" panose="020F0502020204030204" pitchFamily="34" charset="0"/>
              </a:defRPr>
            </a:lvl2pPr>
            <a:lvl3pPr>
              <a:defRPr sz="1400">
                <a:latin typeface="Calibri" panose="020F0502020204030204" pitchFamily="34" charset="0"/>
                <a:cs typeface="Calibri" panose="020F0502020204030204" pitchFamily="34" charset="0"/>
              </a:defRPr>
            </a:lvl3pPr>
            <a:lvl4pPr>
              <a:defRPr sz="1400">
                <a:latin typeface="Calibri" panose="020F0502020204030204" pitchFamily="34" charset="0"/>
                <a:cs typeface="Calibri" panose="020F0502020204030204" pitchFamily="34" charset="0"/>
              </a:defRPr>
            </a:lvl4pPr>
            <a:lvl5pPr>
              <a:defRPr sz="1400">
                <a:latin typeface="Calibri" panose="020F0502020204030204" pitchFamily="34" charset="0"/>
                <a:cs typeface="Calibri" panose="020F05020202040302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D6141EF0-B58E-AE4F-ACD1-F7FF5DF92FCB}"/>
              </a:ext>
            </a:extLst>
          </p:cNvPr>
          <p:cNvSpPr>
            <a:spLocks noGrp="1"/>
          </p:cNvSpPr>
          <p:nvPr>
            <p:ph sz="half" idx="2"/>
          </p:nvPr>
        </p:nvSpPr>
        <p:spPr>
          <a:xfrm>
            <a:off x="6172200" y="1825625"/>
            <a:ext cx="5181600" cy="4351338"/>
          </a:xfrm>
          <a:solidFill>
            <a:srgbClr val="F1EECF"/>
          </a:solidFill>
        </p:spPr>
        <p:txBody>
          <a:bodyPr lIns="216000" tIns="216000" rIns="216000"/>
          <a:lstStyle>
            <a:lvl1pPr>
              <a:defRPr sz="1800">
                <a:latin typeface="Calibri" panose="020F0502020204030204" pitchFamily="34" charset="0"/>
                <a:cs typeface="Calibri" panose="020F0502020204030204" pitchFamily="34" charset="0"/>
              </a:defRPr>
            </a:lvl1pPr>
            <a:lvl2pPr>
              <a:defRPr sz="1600">
                <a:latin typeface="Calibri" panose="020F0502020204030204" pitchFamily="34" charset="0"/>
                <a:cs typeface="Calibri" panose="020F0502020204030204" pitchFamily="34" charset="0"/>
              </a:defRPr>
            </a:lvl2pPr>
            <a:lvl3pPr>
              <a:defRPr sz="1400">
                <a:latin typeface="Calibri" panose="020F0502020204030204" pitchFamily="34" charset="0"/>
                <a:cs typeface="Calibri" panose="020F0502020204030204" pitchFamily="34" charset="0"/>
              </a:defRPr>
            </a:lvl3pPr>
            <a:lvl4pPr>
              <a:defRPr sz="1400">
                <a:latin typeface="Calibri" panose="020F0502020204030204" pitchFamily="34" charset="0"/>
                <a:cs typeface="Calibri" panose="020F0502020204030204" pitchFamily="34" charset="0"/>
              </a:defRPr>
            </a:lvl4pPr>
            <a:lvl5pPr>
              <a:defRPr sz="1400">
                <a:latin typeface="Calibri" panose="020F0502020204030204" pitchFamily="34" charset="0"/>
                <a:cs typeface="Calibri" panose="020F05020202040302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34350351-F41D-A94F-A7B4-7E4A2F00099D}"/>
              </a:ext>
            </a:extLst>
          </p:cNvPr>
          <p:cNvSpPr>
            <a:spLocks noGrp="1"/>
          </p:cNvSpPr>
          <p:nvPr>
            <p:ph type="dt" sz="half" idx="10"/>
          </p:nvPr>
        </p:nvSpPr>
        <p:spPr/>
        <p:txBody>
          <a:bodyPr/>
          <a:lstStyle/>
          <a:p>
            <a:fld id="{93D07B23-49F0-EE47-A57A-91844926D4DA}" type="datetimeFigureOut">
              <a:rPr lang="nb-NO" smtClean="0"/>
              <a:t>08.06.2022</a:t>
            </a:fld>
            <a:endParaRPr lang="nb-NO"/>
          </a:p>
        </p:txBody>
      </p:sp>
      <p:sp>
        <p:nvSpPr>
          <p:cNvPr id="6" name="Plassholder for bunntekst 5">
            <a:extLst>
              <a:ext uri="{FF2B5EF4-FFF2-40B4-BE49-F238E27FC236}">
                <a16:creationId xmlns:a16="http://schemas.microsoft.com/office/drawing/2014/main" id="{2D85AF3D-22BA-3C41-8A66-2A53E19439E7}"/>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3E46B758-1BE1-4D4D-B5DD-B6F512DB2F5D}"/>
              </a:ext>
            </a:extLst>
          </p:cNvPr>
          <p:cNvSpPr>
            <a:spLocks noGrp="1"/>
          </p:cNvSpPr>
          <p:nvPr>
            <p:ph type="sldNum" sz="quarter" idx="12"/>
          </p:nvPr>
        </p:nvSpPr>
        <p:spPr/>
        <p:txBody>
          <a:bodyPr/>
          <a:lstStyle/>
          <a:p>
            <a:fld id="{02733742-949A-F94D-8768-2F1ED5A0C92F}" type="slidenum">
              <a:rPr lang="nb-NO" smtClean="0"/>
              <a:t>‹#›</a:t>
            </a:fld>
            <a:endParaRPr lang="nb-NO"/>
          </a:p>
        </p:txBody>
      </p:sp>
    </p:spTree>
    <p:extLst>
      <p:ext uri="{BB962C8B-B14F-4D97-AF65-F5344CB8AC3E}">
        <p14:creationId xmlns:p14="http://schemas.microsoft.com/office/powerpoint/2010/main" val="1567552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To deler med overskrift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FD1F493-702D-E045-81E4-D2FAD5B4D31C}"/>
              </a:ext>
            </a:extLst>
          </p:cNvPr>
          <p:cNvSpPr>
            <a:spLocks noGrp="1"/>
          </p:cNvSpPr>
          <p:nvPr>
            <p:ph type="title"/>
          </p:nvPr>
        </p:nvSpPr>
        <p:spPr>
          <a:xfrm>
            <a:off x="839788" y="365125"/>
            <a:ext cx="10515600" cy="1325563"/>
          </a:xfrm>
        </p:spPr>
        <p:txBody>
          <a:bodyPr>
            <a:normAutofit/>
          </a:bodyPr>
          <a:lstStyle>
            <a:lvl1pPr>
              <a:defRPr sz="3000">
                <a:latin typeface="Calibri" panose="020F0502020204030204" pitchFamily="34" charset="0"/>
                <a:cs typeface="Calibri" panose="020F0502020204030204" pitchFamily="34" charset="0"/>
              </a:defRPr>
            </a:lvl1pPr>
          </a:lstStyle>
          <a:p>
            <a:r>
              <a:rPr lang="nb-NO"/>
              <a:t>Klikk for å redigere tittelstil</a:t>
            </a:r>
          </a:p>
        </p:txBody>
      </p:sp>
      <p:sp>
        <p:nvSpPr>
          <p:cNvPr id="3" name="Plassholder for tekst 2">
            <a:extLst>
              <a:ext uri="{FF2B5EF4-FFF2-40B4-BE49-F238E27FC236}">
                <a16:creationId xmlns:a16="http://schemas.microsoft.com/office/drawing/2014/main" id="{F2199DD1-9020-EF47-8DB9-E7B89589B691}"/>
              </a:ext>
            </a:extLst>
          </p:cNvPr>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EAF3B3D9-B548-8242-B791-E2B5DB381C13}"/>
              </a:ext>
            </a:extLst>
          </p:cNvPr>
          <p:cNvSpPr>
            <a:spLocks noGrp="1"/>
          </p:cNvSpPr>
          <p:nvPr>
            <p:ph sz="half" idx="2"/>
          </p:nvPr>
        </p:nvSpPr>
        <p:spPr>
          <a:xfrm>
            <a:off x="839788" y="2505075"/>
            <a:ext cx="5157787" cy="3684588"/>
          </a:xfrm>
        </p:spPr>
        <p:txBody>
          <a:bodyPr/>
          <a:lstStyle>
            <a:lvl1pPr>
              <a:defRPr sz="1800">
                <a:latin typeface="Calibri" panose="020F0502020204030204" pitchFamily="34" charset="0"/>
                <a:cs typeface="Calibri" panose="020F0502020204030204" pitchFamily="34" charset="0"/>
              </a:defRPr>
            </a:lvl1pPr>
            <a:lvl2pPr>
              <a:defRPr sz="1600">
                <a:latin typeface="Calibri" panose="020F0502020204030204" pitchFamily="34" charset="0"/>
                <a:cs typeface="Calibri" panose="020F0502020204030204" pitchFamily="34" charset="0"/>
              </a:defRPr>
            </a:lvl2pPr>
            <a:lvl3pPr>
              <a:defRPr sz="1400">
                <a:latin typeface="Calibri" panose="020F0502020204030204" pitchFamily="34" charset="0"/>
                <a:cs typeface="Calibri" panose="020F0502020204030204" pitchFamily="34" charset="0"/>
              </a:defRPr>
            </a:lvl3pPr>
            <a:lvl4pPr>
              <a:defRPr sz="1400">
                <a:latin typeface="Calibri" panose="020F0502020204030204" pitchFamily="34" charset="0"/>
                <a:cs typeface="Calibri" panose="020F0502020204030204" pitchFamily="34" charset="0"/>
              </a:defRPr>
            </a:lvl4pPr>
            <a:lvl5pPr>
              <a:defRPr sz="1400">
                <a:latin typeface="Calibri" panose="020F0502020204030204" pitchFamily="34" charset="0"/>
                <a:cs typeface="Calibri" panose="020F05020202040302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F7522D39-6719-AD49-AD1B-64517242D5C7}"/>
              </a:ext>
            </a:extLst>
          </p:cNvPr>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8CF08517-070D-C444-9012-DC5C277516BF}"/>
              </a:ext>
            </a:extLst>
          </p:cNvPr>
          <p:cNvSpPr>
            <a:spLocks noGrp="1"/>
          </p:cNvSpPr>
          <p:nvPr>
            <p:ph sz="quarter" idx="4"/>
          </p:nvPr>
        </p:nvSpPr>
        <p:spPr>
          <a:xfrm>
            <a:off x="6172200" y="2505075"/>
            <a:ext cx="5183188" cy="3684588"/>
          </a:xfrm>
        </p:spPr>
        <p:txBody>
          <a:bodyPr/>
          <a:lstStyle>
            <a:lvl1pPr>
              <a:defRPr sz="1800">
                <a:latin typeface="Calibri" panose="020F0502020204030204" pitchFamily="34" charset="0"/>
                <a:cs typeface="Calibri" panose="020F0502020204030204" pitchFamily="34" charset="0"/>
              </a:defRPr>
            </a:lvl1pPr>
            <a:lvl2pPr>
              <a:defRPr sz="1600">
                <a:latin typeface="Calibri" panose="020F0502020204030204" pitchFamily="34" charset="0"/>
                <a:cs typeface="Calibri" panose="020F0502020204030204" pitchFamily="34" charset="0"/>
              </a:defRPr>
            </a:lvl2pPr>
            <a:lvl3pPr>
              <a:defRPr sz="1400">
                <a:latin typeface="Calibri" panose="020F0502020204030204" pitchFamily="34" charset="0"/>
                <a:cs typeface="Calibri" panose="020F0502020204030204" pitchFamily="34" charset="0"/>
              </a:defRPr>
            </a:lvl3pPr>
            <a:lvl4pPr>
              <a:defRPr sz="1400">
                <a:latin typeface="Calibri" panose="020F0502020204030204" pitchFamily="34" charset="0"/>
                <a:cs typeface="Calibri" panose="020F0502020204030204" pitchFamily="34" charset="0"/>
              </a:defRPr>
            </a:lvl4pPr>
            <a:lvl5pPr>
              <a:defRPr sz="1400">
                <a:latin typeface="Calibri" panose="020F0502020204030204" pitchFamily="34" charset="0"/>
                <a:cs typeface="Calibri" panose="020F05020202040302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BFD34D98-A029-F240-9742-E9DC4E081599}"/>
              </a:ext>
            </a:extLst>
          </p:cNvPr>
          <p:cNvSpPr>
            <a:spLocks noGrp="1"/>
          </p:cNvSpPr>
          <p:nvPr>
            <p:ph type="dt" sz="half" idx="10"/>
          </p:nvPr>
        </p:nvSpPr>
        <p:spPr/>
        <p:txBody>
          <a:bodyPr/>
          <a:lstStyle/>
          <a:p>
            <a:fld id="{93D07B23-49F0-EE47-A57A-91844926D4DA}" type="datetimeFigureOut">
              <a:rPr lang="nb-NO" smtClean="0"/>
              <a:t>08.06.2022</a:t>
            </a:fld>
            <a:endParaRPr lang="nb-NO"/>
          </a:p>
        </p:txBody>
      </p:sp>
      <p:sp>
        <p:nvSpPr>
          <p:cNvPr id="8" name="Plassholder for bunntekst 7">
            <a:extLst>
              <a:ext uri="{FF2B5EF4-FFF2-40B4-BE49-F238E27FC236}">
                <a16:creationId xmlns:a16="http://schemas.microsoft.com/office/drawing/2014/main" id="{91B2EAA5-27EA-CB4A-B6AC-48C79DE189F1}"/>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A96CA691-929B-1B46-9EDB-BCC117464F89}"/>
              </a:ext>
            </a:extLst>
          </p:cNvPr>
          <p:cNvSpPr>
            <a:spLocks noGrp="1"/>
          </p:cNvSpPr>
          <p:nvPr>
            <p:ph type="sldNum" sz="quarter" idx="12"/>
          </p:nvPr>
        </p:nvSpPr>
        <p:spPr/>
        <p:txBody>
          <a:bodyPr/>
          <a:lstStyle/>
          <a:p>
            <a:fld id="{02733742-949A-F94D-8768-2F1ED5A0C92F}" type="slidenum">
              <a:rPr lang="nb-NO" smtClean="0"/>
              <a:t>‹#›</a:t>
            </a:fld>
            <a:endParaRPr lang="nb-NO"/>
          </a:p>
        </p:txBody>
      </p:sp>
    </p:spTree>
    <p:extLst>
      <p:ext uri="{BB962C8B-B14F-4D97-AF65-F5344CB8AC3E}">
        <p14:creationId xmlns:p14="http://schemas.microsoft.com/office/powerpoint/2010/main" val="2838429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C31B0A7F-52D6-E94E-B8E0-C372F15F29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8F659BEE-6E71-914E-B7E8-F3F9669715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D743A8E2-0495-564B-AAB5-024C1EA041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D07B23-49F0-EE47-A57A-91844926D4DA}" type="datetimeFigureOut">
              <a:rPr lang="nb-NO" smtClean="0"/>
              <a:t>08.06.2022</a:t>
            </a:fld>
            <a:endParaRPr lang="nb-NO"/>
          </a:p>
        </p:txBody>
      </p:sp>
      <p:sp>
        <p:nvSpPr>
          <p:cNvPr id="5" name="Plassholder for bunntekst 4">
            <a:extLst>
              <a:ext uri="{FF2B5EF4-FFF2-40B4-BE49-F238E27FC236}">
                <a16:creationId xmlns:a16="http://schemas.microsoft.com/office/drawing/2014/main" id="{A3E75847-A7E5-B147-9074-A630DFFBB0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6BE7E4BE-C784-B64D-B015-EA42E3CACB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733742-949A-F94D-8768-2F1ED5A0C92F}" type="slidenum">
              <a:rPr lang="nb-NO" smtClean="0"/>
              <a:t>‹#›</a:t>
            </a:fld>
            <a:endParaRPr lang="nb-NO"/>
          </a:p>
        </p:txBody>
      </p:sp>
    </p:spTree>
    <p:extLst>
      <p:ext uri="{BB962C8B-B14F-4D97-AF65-F5344CB8AC3E}">
        <p14:creationId xmlns:p14="http://schemas.microsoft.com/office/powerpoint/2010/main" val="3789119607"/>
      </p:ext>
    </p:extLst>
  </p:cSld>
  <p:clrMap bg1="lt1" tx1="dk1" bg2="lt2" tx2="dk2" accent1="accent1" accent2="accent2" accent3="accent3" accent4="accent4" accent5="accent5" accent6="accent6" hlink="hlink" folHlink="folHlink"/>
  <p:sldLayoutIdLst>
    <p:sldLayoutId id="2147483657" r:id="rId1"/>
    <p:sldLayoutId id="2147483649" r:id="rId2"/>
    <p:sldLayoutId id="2147483654" r:id="rId3"/>
    <p:sldLayoutId id="2147483662" r:id="rId4"/>
    <p:sldLayoutId id="2147483660" r:id="rId5"/>
    <p:sldLayoutId id="2147483659" r:id="rId6"/>
    <p:sldLayoutId id="2147483650" r:id="rId7"/>
    <p:sldLayoutId id="2147483652" r:id="rId8"/>
    <p:sldLayoutId id="2147483653" r:id="rId9"/>
    <p:sldLayoutId id="2147483655" r:id="rId10"/>
    <p:sldLayoutId id="2147483658"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emf"/><Relationship Id="rId7" Type="http://schemas.openxmlformats.org/officeDocument/2006/relationships/image" Target="../media/image15.emf"/><Relationship Id="rId12" Type="http://schemas.openxmlformats.org/officeDocument/2006/relationships/image" Target="../media/image20.emf"/><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4.emf"/><Relationship Id="rId11" Type="http://schemas.openxmlformats.org/officeDocument/2006/relationships/image" Target="../media/image19.emf"/><Relationship Id="rId5" Type="http://schemas.openxmlformats.org/officeDocument/2006/relationships/image" Target="../media/image13.emf"/><Relationship Id="rId10" Type="http://schemas.openxmlformats.org/officeDocument/2006/relationships/image" Target="../media/image18.emf"/><Relationship Id="rId4" Type="http://schemas.openxmlformats.org/officeDocument/2006/relationships/image" Target="../media/image12.emf"/><Relationship Id="rId9" Type="http://schemas.openxmlformats.org/officeDocument/2006/relationships/image" Target="../media/image17.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https://www.bufdir.no/barnevern/melde_fra_til_barnevernet/" TargetMode="External"/><Relationship Id="rId2" Type="http://schemas.openxmlformats.org/officeDocument/2006/relationships/hyperlink" Target="https://www.bufdir.no/barnevern/" TargetMode="External"/><Relationship Id="rId1" Type="http://schemas.openxmlformats.org/officeDocument/2006/relationships/slideLayout" Target="../slideLayouts/slideLayout11.xml"/><Relationship Id="rId4" Type="http://schemas.openxmlformats.org/officeDocument/2006/relationships/hyperlink" Target="https://bufdir.no/Barnevern/Om_barnevernet/"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lovdata.no/lov/1992-07-17-100" TargetMode="External"/><Relationship Id="rId2" Type="http://schemas.openxmlformats.org/officeDocument/2006/relationships/notesSlide" Target="../notesSlides/notesSlide37.xml"/><Relationship Id="rId1" Type="http://schemas.openxmlformats.org/officeDocument/2006/relationships/slideLayout" Target="../slideLayouts/slideLayout12.xml"/><Relationship Id="rId5" Type="http://schemas.openxmlformats.org/officeDocument/2006/relationships/hyperlink" Target="https://www.bufdir.no/fagstotte/produkter/" TargetMode="External"/><Relationship Id="rId4" Type="http://schemas.openxmlformats.org/officeDocument/2006/relationships/hyperlink" Target="https://lovdata.no/lov/1992-07-17-100/&#167;6-4"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DB5396E-1C49-8C4E-AE3B-8A6B6D9CFD0C}"/>
              </a:ext>
            </a:extLst>
          </p:cNvPr>
          <p:cNvSpPr>
            <a:spLocks noGrp="1"/>
          </p:cNvSpPr>
          <p:nvPr>
            <p:ph type="ctrTitle"/>
          </p:nvPr>
        </p:nvSpPr>
        <p:spPr/>
        <p:txBody>
          <a:bodyPr/>
          <a:lstStyle/>
          <a:p>
            <a:r>
              <a:rPr lang="nb-NO"/>
              <a:t>Bekymret for et barn?</a:t>
            </a:r>
            <a:endParaRPr lang="en-US"/>
          </a:p>
        </p:txBody>
      </p:sp>
      <p:sp>
        <p:nvSpPr>
          <p:cNvPr id="3" name="Undertittel 2">
            <a:extLst>
              <a:ext uri="{FF2B5EF4-FFF2-40B4-BE49-F238E27FC236}">
                <a16:creationId xmlns:a16="http://schemas.microsoft.com/office/drawing/2014/main" id="{CEEB6AFA-4294-2743-A0FA-00E63C440B5F}"/>
              </a:ext>
            </a:extLst>
          </p:cNvPr>
          <p:cNvSpPr>
            <a:spLocks noGrp="1"/>
          </p:cNvSpPr>
          <p:nvPr>
            <p:ph type="subTitle" idx="1"/>
          </p:nvPr>
        </p:nvSpPr>
        <p:spPr>
          <a:xfrm>
            <a:off x="1524000" y="3602038"/>
            <a:ext cx="9144000" cy="433228"/>
          </a:xfrm>
        </p:spPr>
        <p:txBody>
          <a:bodyPr vert="horz" lIns="91440" tIns="45720" rIns="91440" bIns="45720" rtlCol="0" anchor="t">
            <a:normAutofit/>
          </a:bodyPr>
          <a:lstStyle/>
          <a:p>
            <a:r>
              <a:rPr lang="nb-NO" dirty="0">
                <a:latin typeface="Calibri"/>
                <a:cs typeface="Calibri"/>
              </a:rPr>
              <a:t>Barnevernstjenesten</a:t>
            </a:r>
            <a:endParaRPr lang="en-US" dirty="0"/>
          </a:p>
        </p:txBody>
      </p:sp>
      <p:sp>
        <p:nvSpPr>
          <p:cNvPr id="17" name="Undertittel 2">
            <a:extLst>
              <a:ext uri="{FF2B5EF4-FFF2-40B4-BE49-F238E27FC236}">
                <a16:creationId xmlns:a16="http://schemas.microsoft.com/office/drawing/2014/main" id="{27753D9C-CB54-304D-BC2F-0AB9B2B482BC}"/>
              </a:ext>
            </a:extLst>
          </p:cNvPr>
          <p:cNvSpPr txBox="1">
            <a:spLocks/>
          </p:cNvSpPr>
          <p:nvPr/>
        </p:nvSpPr>
        <p:spPr>
          <a:xfrm>
            <a:off x="1524000" y="4116388"/>
            <a:ext cx="9144000" cy="433228"/>
          </a:xfrm>
          <a:prstGeom prst="rect">
            <a:avLst/>
          </a:prstGeom>
        </p:spPr>
        <p:txBody>
          <a:bodyPr vert="horz" lIns="91440" tIns="45720" rIns="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venir Next" panose="020B0503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venir Next" panose="020B0503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Next" panose="020B0503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venir Next" panose="020B0503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venir Next" panose="020B0503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b-NO">
                <a:latin typeface="Calibri" panose="020F0502020204030204" pitchFamily="34" charset="0"/>
                <a:cs typeface="Calibri" panose="020F0502020204030204" pitchFamily="34" charset="0"/>
              </a:rPr>
              <a:t>Legg inn navn på kommune</a:t>
            </a:r>
          </a:p>
        </p:txBody>
      </p:sp>
    </p:spTree>
    <p:extLst>
      <p:ext uri="{BB962C8B-B14F-4D97-AF65-F5344CB8AC3E}">
        <p14:creationId xmlns:p14="http://schemas.microsoft.com/office/powerpoint/2010/main" val="2748822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llipse 21">
            <a:extLst>
              <a:ext uri="{FF2B5EF4-FFF2-40B4-BE49-F238E27FC236}">
                <a16:creationId xmlns:a16="http://schemas.microsoft.com/office/drawing/2014/main" id="{D2B5C915-1C8B-A349-A3FF-0771C0B2C656}"/>
              </a:ext>
            </a:extLst>
          </p:cNvPr>
          <p:cNvSpPr/>
          <p:nvPr/>
        </p:nvSpPr>
        <p:spPr>
          <a:xfrm>
            <a:off x="1187610" y="2163064"/>
            <a:ext cx="1900775" cy="1900775"/>
          </a:xfrm>
          <a:prstGeom prst="ellipse">
            <a:avLst/>
          </a:prstGeom>
          <a:solidFill>
            <a:srgbClr val="F1EECF">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Ellipse 19">
            <a:extLst>
              <a:ext uri="{FF2B5EF4-FFF2-40B4-BE49-F238E27FC236}">
                <a16:creationId xmlns:a16="http://schemas.microsoft.com/office/drawing/2014/main" id="{7D653C8F-1CAD-C343-AA65-D592DA731A45}"/>
              </a:ext>
            </a:extLst>
          </p:cNvPr>
          <p:cNvSpPr/>
          <p:nvPr/>
        </p:nvSpPr>
        <p:spPr>
          <a:xfrm>
            <a:off x="3849279" y="2163064"/>
            <a:ext cx="1900775" cy="1900775"/>
          </a:xfrm>
          <a:prstGeom prst="ellipse">
            <a:avLst/>
          </a:prstGeom>
          <a:solidFill>
            <a:srgbClr val="E0C2AB">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F9B92316-3F46-D54A-9578-4FCE5E4E270D}"/>
              </a:ext>
            </a:extLst>
          </p:cNvPr>
          <p:cNvSpPr>
            <a:spLocks noGrp="1"/>
          </p:cNvSpPr>
          <p:nvPr>
            <p:ph type="title"/>
          </p:nvPr>
        </p:nvSpPr>
        <p:spPr/>
        <p:txBody>
          <a:bodyPr/>
          <a:lstStyle/>
          <a:p>
            <a:r>
              <a:rPr lang="nb-NO"/>
              <a:t>Noen fakta fra 2020</a:t>
            </a:r>
            <a:endParaRPr lang="en-US"/>
          </a:p>
        </p:txBody>
      </p:sp>
      <p:sp>
        <p:nvSpPr>
          <p:cNvPr id="3" name="TekstSylinder 2">
            <a:extLst>
              <a:ext uri="{FF2B5EF4-FFF2-40B4-BE49-F238E27FC236}">
                <a16:creationId xmlns:a16="http://schemas.microsoft.com/office/drawing/2014/main" id="{3B38E637-AA3A-634C-B49D-D4CE636301C9}"/>
              </a:ext>
            </a:extLst>
          </p:cNvPr>
          <p:cNvSpPr txBox="1"/>
          <p:nvPr/>
        </p:nvSpPr>
        <p:spPr>
          <a:xfrm>
            <a:off x="821773" y="4352431"/>
            <a:ext cx="2514600" cy="923330"/>
          </a:xfrm>
          <a:prstGeom prst="rect">
            <a:avLst/>
          </a:prstGeom>
          <a:noFill/>
        </p:spPr>
        <p:txBody>
          <a:bodyPr wrap="square" lIns="91440" tIns="45720" rIns="91440" bIns="45720" rtlCol="0" anchor="t">
            <a:spAutoFit/>
          </a:bodyPr>
          <a:lstStyle/>
          <a:p>
            <a:pPr algn="ctr"/>
            <a:r>
              <a:rPr lang="nb-NO">
                <a:latin typeface="Calibri" panose="020F0502020204030204" pitchFamily="34" charset="0"/>
                <a:cs typeface="Calibri" panose="020F0502020204030204" pitchFamily="34" charset="0"/>
              </a:rPr>
              <a:t> Barnevernstjenesten mottok </a:t>
            </a:r>
            <a:r>
              <a:rPr lang="nb-NO" b="1">
                <a:latin typeface="Calibri" panose="020F0502020204030204" pitchFamily="34" charset="0"/>
                <a:cs typeface="Calibri" panose="020F0502020204030204" pitchFamily="34" charset="0"/>
              </a:rPr>
              <a:t>56 802</a:t>
            </a:r>
            <a:r>
              <a:rPr lang="nb-NO">
                <a:latin typeface="Calibri" panose="020F0502020204030204" pitchFamily="34" charset="0"/>
                <a:cs typeface="Calibri" panose="020F0502020204030204" pitchFamily="34" charset="0"/>
              </a:rPr>
              <a:t> bekymringsmeldinger. </a:t>
            </a:r>
            <a:endParaRPr lang="en-US">
              <a:latin typeface="Calibri" panose="020F0502020204030204" pitchFamily="34" charset="0"/>
              <a:cs typeface="Calibri" panose="020F0502020204030204" pitchFamily="34" charset="0"/>
            </a:endParaRPr>
          </a:p>
        </p:txBody>
      </p:sp>
      <p:sp>
        <p:nvSpPr>
          <p:cNvPr id="5" name="TekstSylinder 4">
            <a:extLst>
              <a:ext uri="{FF2B5EF4-FFF2-40B4-BE49-F238E27FC236}">
                <a16:creationId xmlns:a16="http://schemas.microsoft.com/office/drawing/2014/main" id="{F7D9F90D-64E4-F948-B614-75B41C8370AD}"/>
              </a:ext>
            </a:extLst>
          </p:cNvPr>
          <p:cNvSpPr txBox="1"/>
          <p:nvPr/>
        </p:nvSpPr>
        <p:spPr>
          <a:xfrm>
            <a:off x="3677672" y="4366782"/>
            <a:ext cx="2146981" cy="1200329"/>
          </a:xfrm>
          <a:prstGeom prst="rect">
            <a:avLst/>
          </a:prstGeom>
          <a:noFill/>
        </p:spPr>
        <p:txBody>
          <a:bodyPr wrap="square" lIns="91440" tIns="45720" rIns="91440" bIns="45720" rtlCol="0" anchor="t">
            <a:spAutoFit/>
          </a:bodyPr>
          <a:lstStyle/>
          <a:p>
            <a:pPr algn="ctr"/>
            <a:r>
              <a:rPr lang="nb-NO">
                <a:latin typeface="Calibri" panose="020F0502020204030204" pitchFamily="34" charset="0"/>
                <a:cs typeface="Calibri" panose="020F0502020204030204" pitchFamily="34" charset="0"/>
              </a:rPr>
              <a:t>Det ble startet undersøkelsessak for </a:t>
            </a:r>
            <a:r>
              <a:rPr lang="nb-NO" b="1">
                <a:latin typeface="Calibri" panose="020F0502020204030204" pitchFamily="34" charset="0"/>
                <a:cs typeface="Calibri" panose="020F0502020204030204" pitchFamily="34" charset="0"/>
              </a:rPr>
              <a:t>42 634 </a:t>
            </a:r>
            <a:r>
              <a:rPr lang="nb-NO">
                <a:latin typeface="Calibri" panose="020F0502020204030204" pitchFamily="34" charset="0"/>
                <a:cs typeface="Calibri" panose="020F0502020204030204" pitchFamily="34" charset="0"/>
              </a:rPr>
              <a:t>barn og unge.</a:t>
            </a:r>
          </a:p>
        </p:txBody>
      </p:sp>
      <p:sp>
        <p:nvSpPr>
          <p:cNvPr id="6" name="TekstSylinder 5">
            <a:extLst>
              <a:ext uri="{FF2B5EF4-FFF2-40B4-BE49-F238E27FC236}">
                <a16:creationId xmlns:a16="http://schemas.microsoft.com/office/drawing/2014/main" id="{1FCFDC04-6390-A64E-A1CD-F612A43869E3}"/>
              </a:ext>
            </a:extLst>
          </p:cNvPr>
          <p:cNvSpPr txBox="1"/>
          <p:nvPr/>
        </p:nvSpPr>
        <p:spPr>
          <a:xfrm>
            <a:off x="8806326" y="4329490"/>
            <a:ext cx="2660215" cy="2031325"/>
          </a:xfrm>
          <a:prstGeom prst="rect">
            <a:avLst/>
          </a:prstGeom>
          <a:noFill/>
        </p:spPr>
        <p:txBody>
          <a:bodyPr wrap="square" lIns="91440" tIns="45720" rIns="91440" bIns="45720" rtlCol="0" anchor="t">
            <a:spAutoFit/>
          </a:bodyPr>
          <a:lstStyle/>
          <a:p>
            <a:pPr algn="ctr"/>
            <a:r>
              <a:rPr lang="nb-NO">
                <a:latin typeface="Calibri" panose="020F0502020204030204" pitchFamily="34" charset="0"/>
                <a:cs typeface="Calibri" panose="020F0502020204030204" pitchFamily="34" charset="0"/>
              </a:rPr>
              <a:t>Under </a:t>
            </a:r>
            <a:r>
              <a:rPr lang="nb-NO" b="1">
                <a:latin typeface="Calibri" panose="020F0502020204030204" pitchFamily="34" charset="0"/>
                <a:cs typeface="Calibri" panose="020F0502020204030204" pitchFamily="34" charset="0"/>
              </a:rPr>
              <a:t>1 %</a:t>
            </a:r>
            <a:r>
              <a:rPr lang="nb-NO">
                <a:latin typeface="Calibri" panose="020F0502020204030204" pitchFamily="34" charset="0"/>
                <a:cs typeface="Calibri" panose="020F0502020204030204" pitchFamily="34" charset="0"/>
              </a:rPr>
              <a:t> av undersøkelsessakene i 2020 resulterte i at barnevernstjenesten fremmet sak om omsorgsovertakelse eller annet tvangsvedtak.</a:t>
            </a:r>
          </a:p>
        </p:txBody>
      </p:sp>
      <p:sp>
        <p:nvSpPr>
          <p:cNvPr id="7" name="TekstSylinder 6">
            <a:extLst>
              <a:ext uri="{FF2B5EF4-FFF2-40B4-BE49-F238E27FC236}">
                <a16:creationId xmlns:a16="http://schemas.microsoft.com/office/drawing/2014/main" id="{D1453E68-3110-734C-8FCF-D6B710E7C801}"/>
              </a:ext>
            </a:extLst>
          </p:cNvPr>
          <p:cNvSpPr txBox="1"/>
          <p:nvPr/>
        </p:nvSpPr>
        <p:spPr>
          <a:xfrm>
            <a:off x="6443802" y="4366808"/>
            <a:ext cx="2233245" cy="1200329"/>
          </a:xfrm>
          <a:prstGeom prst="rect">
            <a:avLst/>
          </a:prstGeom>
          <a:noFill/>
        </p:spPr>
        <p:txBody>
          <a:bodyPr wrap="square" lIns="91440" tIns="45720" rIns="91440" bIns="45720" rtlCol="0" anchor="t">
            <a:spAutoFit/>
          </a:bodyPr>
          <a:lstStyle/>
          <a:p>
            <a:pPr algn="ctr"/>
            <a:r>
              <a:rPr lang="nb-NO" b="1">
                <a:latin typeface="Calibri" panose="020F0502020204030204" pitchFamily="34" charset="0"/>
                <a:cs typeface="Calibri" panose="020F0502020204030204" pitchFamily="34" charset="0"/>
              </a:rPr>
              <a:t>38 %</a:t>
            </a:r>
            <a:r>
              <a:rPr lang="nb-NO">
                <a:latin typeface="Calibri" panose="020F0502020204030204" pitchFamily="34" charset="0"/>
                <a:cs typeface="Calibri" panose="020F0502020204030204" pitchFamily="34" charset="0"/>
              </a:rPr>
              <a:t> av undersøkelsessakene førte til tiltak fra barnevernet.</a:t>
            </a:r>
          </a:p>
        </p:txBody>
      </p:sp>
      <p:pic>
        <p:nvPicPr>
          <p:cNvPr id="12" name="Bilde 11">
            <a:extLst>
              <a:ext uri="{FF2B5EF4-FFF2-40B4-BE49-F238E27FC236}">
                <a16:creationId xmlns:a16="http://schemas.microsoft.com/office/drawing/2014/main" id="{4D28635D-C637-D74A-8E71-705809668688}"/>
              </a:ext>
            </a:extLst>
          </p:cNvPr>
          <p:cNvPicPr>
            <a:picLocks noChangeAspect="1"/>
          </p:cNvPicPr>
          <p:nvPr/>
        </p:nvPicPr>
        <p:blipFill>
          <a:blip r:embed="rId3"/>
          <a:stretch>
            <a:fillRect/>
          </a:stretch>
        </p:blipFill>
        <p:spPr>
          <a:xfrm>
            <a:off x="9209932" y="2133600"/>
            <a:ext cx="1782732" cy="1782732"/>
          </a:xfrm>
          <a:prstGeom prst="rect">
            <a:avLst/>
          </a:prstGeom>
          <a:effectLst/>
        </p:spPr>
      </p:pic>
      <p:sp>
        <p:nvSpPr>
          <p:cNvPr id="13" name="Rektangel 12">
            <a:extLst>
              <a:ext uri="{FF2B5EF4-FFF2-40B4-BE49-F238E27FC236}">
                <a16:creationId xmlns:a16="http://schemas.microsoft.com/office/drawing/2014/main" id="{B7485186-5806-0E4F-A40B-1DA36D364AE8}"/>
              </a:ext>
            </a:extLst>
          </p:cNvPr>
          <p:cNvSpPr/>
          <p:nvPr/>
        </p:nvSpPr>
        <p:spPr>
          <a:xfrm>
            <a:off x="9673181" y="2647716"/>
            <a:ext cx="926504" cy="769441"/>
          </a:xfrm>
          <a:prstGeom prst="rect">
            <a:avLst/>
          </a:prstGeom>
          <a:effectLst>
            <a:outerShdw blurRad="50800" dist="5236" dir="60000" sx="101728" sy="101728" algn="t" rotWithShape="0">
              <a:prstClr val="black">
                <a:alpha val="20000"/>
              </a:prstClr>
            </a:outerShdw>
          </a:effectLst>
        </p:spPr>
        <p:txBody>
          <a:bodyPr wrap="square">
            <a:spAutoFit/>
          </a:bodyPr>
          <a:lstStyle/>
          <a:p>
            <a:r>
              <a:rPr lang="nb-NO" sz="4400" b="1">
                <a:solidFill>
                  <a:srgbClr val="ADAD9A"/>
                </a:solidFill>
              </a:rPr>
              <a:t>1%</a:t>
            </a:r>
          </a:p>
        </p:txBody>
      </p:sp>
      <p:pic>
        <p:nvPicPr>
          <p:cNvPr id="14" name="Bilde 13">
            <a:extLst>
              <a:ext uri="{FF2B5EF4-FFF2-40B4-BE49-F238E27FC236}">
                <a16:creationId xmlns:a16="http://schemas.microsoft.com/office/drawing/2014/main" id="{4A873C15-4D73-F14C-9083-A554FA2F6FE9}"/>
              </a:ext>
            </a:extLst>
          </p:cNvPr>
          <p:cNvPicPr>
            <a:picLocks noChangeAspect="1"/>
          </p:cNvPicPr>
          <p:nvPr/>
        </p:nvPicPr>
        <p:blipFill>
          <a:blip r:embed="rId4"/>
          <a:stretch>
            <a:fillRect/>
          </a:stretch>
        </p:blipFill>
        <p:spPr>
          <a:xfrm>
            <a:off x="6585547" y="2163064"/>
            <a:ext cx="1863492" cy="1863492"/>
          </a:xfrm>
          <a:prstGeom prst="rect">
            <a:avLst/>
          </a:prstGeom>
          <a:effectLst/>
        </p:spPr>
      </p:pic>
      <p:sp>
        <p:nvSpPr>
          <p:cNvPr id="15" name="Rektangel 14">
            <a:extLst>
              <a:ext uri="{FF2B5EF4-FFF2-40B4-BE49-F238E27FC236}">
                <a16:creationId xmlns:a16="http://schemas.microsoft.com/office/drawing/2014/main" id="{F8DA0B69-D666-524E-87DE-253706354DB6}"/>
              </a:ext>
            </a:extLst>
          </p:cNvPr>
          <p:cNvSpPr/>
          <p:nvPr/>
        </p:nvSpPr>
        <p:spPr>
          <a:xfrm>
            <a:off x="6946340" y="2710947"/>
            <a:ext cx="1167307" cy="769441"/>
          </a:xfrm>
          <a:prstGeom prst="rect">
            <a:avLst/>
          </a:prstGeom>
          <a:effectLst>
            <a:outerShdw blurRad="50800" dist="5236" dir="60000" sx="101728" sy="101728" algn="t" rotWithShape="0">
              <a:prstClr val="black">
                <a:alpha val="20000"/>
              </a:prstClr>
            </a:outerShdw>
          </a:effectLst>
        </p:spPr>
        <p:txBody>
          <a:bodyPr wrap="none">
            <a:spAutoFit/>
          </a:bodyPr>
          <a:lstStyle/>
          <a:p>
            <a:r>
              <a:rPr lang="nb-NO" sz="4400" b="1">
                <a:solidFill>
                  <a:srgbClr val="BBA391"/>
                </a:solidFill>
              </a:rPr>
              <a:t>38%</a:t>
            </a:r>
          </a:p>
        </p:txBody>
      </p:sp>
      <p:sp>
        <p:nvSpPr>
          <p:cNvPr id="17" name="Rektangel 16">
            <a:extLst>
              <a:ext uri="{FF2B5EF4-FFF2-40B4-BE49-F238E27FC236}">
                <a16:creationId xmlns:a16="http://schemas.microsoft.com/office/drawing/2014/main" id="{4143A10B-8B34-ED44-8E57-2E2020B6756D}"/>
              </a:ext>
            </a:extLst>
          </p:cNvPr>
          <p:cNvSpPr/>
          <p:nvPr/>
        </p:nvSpPr>
        <p:spPr>
          <a:xfrm>
            <a:off x="1264143" y="2728730"/>
            <a:ext cx="1739579" cy="769441"/>
          </a:xfrm>
          <a:prstGeom prst="rect">
            <a:avLst/>
          </a:prstGeom>
          <a:effectLst/>
        </p:spPr>
        <p:txBody>
          <a:bodyPr wrap="none">
            <a:spAutoFit/>
          </a:bodyPr>
          <a:lstStyle/>
          <a:p>
            <a:r>
              <a:rPr lang="nb-NO" sz="4400" b="1">
                <a:solidFill>
                  <a:srgbClr val="BBA391"/>
                </a:solidFill>
              </a:rPr>
              <a:t>56 802</a:t>
            </a:r>
          </a:p>
        </p:txBody>
      </p:sp>
      <p:sp>
        <p:nvSpPr>
          <p:cNvPr id="18" name="Rektangel 17">
            <a:extLst>
              <a:ext uri="{FF2B5EF4-FFF2-40B4-BE49-F238E27FC236}">
                <a16:creationId xmlns:a16="http://schemas.microsoft.com/office/drawing/2014/main" id="{3B090361-C023-DE40-8CBD-BAD606A64943}"/>
              </a:ext>
            </a:extLst>
          </p:cNvPr>
          <p:cNvSpPr/>
          <p:nvPr/>
        </p:nvSpPr>
        <p:spPr>
          <a:xfrm>
            <a:off x="3929878" y="2723646"/>
            <a:ext cx="1739579" cy="769441"/>
          </a:xfrm>
          <a:prstGeom prst="rect">
            <a:avLst/>
          </a:prstGeom>
          <a:effectLst/>
        </p:spPr>
        <p:txBody>
          <a:bodyPr wrap="none">
            <a:spAutoFit/>
          </a:bodyPr>
          <a:lstStyle/>
          <a:p>
            <a:r>
              <a:rPr lang="nb-NO" sz="4400" b="1">
                <a:solidFill>
                  <a:srgbClr val="ADAD9A"/>
                </a:solidFill>
              </a:rPr>
              <a:t>42 634</a:t>
            </a:r>
          </a:p>
        </p:txBody>
      </p:sp>
    </p:spTree>
    <p:extLst>
      <p:ext uri="{BB962C8B-B14F-4D97-AF65-F5344CB8AC3E}">
        <p14:creationId xmlns:p14="http://schemas.microsoft.com/office/powerpoint/2010/main" val="4185829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5DEA6E5-9967-994A-B3E4-F19EA5F11792}"/>
              </a:ext>
            </a:extLst>
          </p:cNvPr>
          <p:cNvSpPr>
            <a:spLocks noGrp="1"/>
          </p:cNvSpPr>
          <p:nvPr>
            <p:ph type="title"/>
          </p:nvPr>
        </p:nvSpPr>
        <p:spPr/>
        <p:txBody>
          <a:bodyPr/>
          <a:lstStyle/>
          <a:p>
            <a:r>
              <a:rPr lang="nb-NO"/>
              <a:t>Bekymring og meldeplikt</a:t>
            </a:r>
            <a:endParaRPr lang="en-US"/>
          </a:p>
        </p:txBody>
      </p:sp>
    </p:spTree>
    <p:extLst>
      <p:ext uri="{BB962C8B-B14F-4D97-AF65-F5344CB8AC3E}">
        <p14:creationId xmlns:p14="http://schemas.microsoft.com/office/powerpoint/2010/main" val="3607882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9B92316-3F46-D54A-9578-4FCE5E4E270D}"/>
              </a:ext>
            </a:extLst>
          </p:cNvPr>
          <p:cNvSpPr>
            <a:spLocks noGrp="1"/>
          </p:cNvSpPr>
          <p:nvPr>
            <p:ph type="title"/>
          </p:nvPr>
        </p:nvSpPr>
        <p:spPr/>
        <p:txBody>
          <a:bodyPr/>
          <a:lstStyle/>
          <a:p>
            <a:r>
              <a:rPr lang="nb-NO"/>
              <a:t>Offentlig melder eller privat melder? </a:t>
            </a:r>
          </a:p>
        </p:txBody>
      </p:sp>
      <p:sp>
        <p:nvSpPr>
          <p:cNvPr id="4" name="Plassholder for tekst 3">
            <a:extLst>
              <a:ext uri="{FF2B5EF4-FFF2-40B4-BE49-F238E27FC236}">
                <a16:creationId xmlns:a16="http://schemas.microsoft.com/office/drawing/2014/main" id="{68F4DC9C-43C5-B544-801E-5E6F104907AA}"/>
              </a:ext>
            </a:extLst>
          </p:cNvPr>
          <p:cNvSpPr>
            <a:spLocks noGrp="1"/>
          </p:cNvSpPr>
          <p:nvPr>
            <p:ph sz="half" idx="1"/>
          </p:nvPr>
        </p:nvSpPr>
        <p:spPr/>
        <p:txBody>
          <a:bodyPr vert="horz" lIns="216000" tIns="216000" rIns="216000" bIns="45720" rtlCol="0" anchor="t">
            <a:normAutofit/>
          </a:bodyPr>
          <a:lstStyle/>
          <a:p>
            <a:pPr marL="0" indent="0">
              <a:buNone/>
            </a:pPr>
            <a:r>
              <a:rPr lang="nb-NO" b="1"/>
              <a:t>Offentlig melder:</a:t>
            </a:r>
          </a:p>
          <a:p>
            <a:pPr marL="285750" indent="-285750">
              <a:buFont typeface="Arial" panose="020B0604020202020204" pitchFamily="34" charset="0"/>
              <a:buChar char="•"/>
            </a:pPr>
            <a:r>
              <a:rPr lang="nb-NO"/>
              <a:t>Personer som har taushetsplikt og meldeplikt i kraft av stilling eller yrke.</a:t>
            </a:r>
          </a:p>
          <a:p>
            <a:pPr marL="285750" indent="-285750">
              <a:buFont typeface="Arial" panose="020B0604020202020204" pitchFamily="34" charset="0"/>
              <a:buChar char="•"/>
            </a:pPr>
            <a:r>
              <a:rPr lang="nb-NO"/>
              <a:t>Har plikt til å melde fra om bekymring når det er </a:t>
            </a:r>
            <a:r>
              <a:rPr lang="nb-NO" i="1"/>
              <a:t>grunn til å tro </a:t>
            </a:r>
            <a:r>
              <a:rPr lang="nb-NO"/>
              <a:t>at et barn blir utsatt for alvorlig omsorgssvikt, eller hvis barnet viser alvorlige atferdsvansker.</a:t>
            </a:r>
          </a:p>
          <a:p>
            <a:pPr marL="285750" indent="-285750">
              <a:buFont typeface="Arial" panose="020B0604020202020204" pitchFamily="34" charset="0"/>
              <a:buChar char="•"/>
            </a:pPr>
            <a:r>
              <a:rPr lang="nb-NO"/>
              <a:t>Plikter å bidra til at barneverntjenesten får de opplysningene som er nødvendige.</a:t>
            </a:r>
          </a:p>
          <a:p>
            <a:pPr marL="285750" indent="-285750">
              <a:buFont typeface="Arial" panose="020B0604020202020204" pitchFamily="34" charset="0"/>
              <a:buChar char="•"/>
            </a:pPr>
            <a:r>
              <a:rPr lang="nb-NO"/>
              <a:t>Opplysningsplikten gjelder den enkelte ansatte, ikke etaten eller organet som den ansatte representerer.</a:t>
            </a:r>
          </a:p>
          <a:p>
            <a:pPr marL="285750" indent="-285750">
              <a:buFont typeface="Arial" panose="020B0604020202020204" pitchFamily="34" charset="0"/>
              <a:buChar char="•"/>
            </a:pPr>
            <a:r>
              <a:rPr lang="nb-NO"/>
              <a:t>Kan ikke sende bekymringsmelding anonymt.</a:t>
            </a:r>
          </a:p>
          <a:p>
            <a:endParaRPr lang="nb-NO"/>
          </a:p>
          <a:p>
            <a:endParaRPr lang="nb-NO"/>
          </a:p>
        </p:txBody>
      </p:sp>
      <p:sp>
        <p:nvSpPr>
          <p:cNvPr id="5" name="Plassholder for innhold 4">
            <a:extLst>
              <a:ext uri="{FF2B5EF4-FFF2-40B4-BE49-F238E27FC236}">
                <a16:creationId xmlns:a16="http://schemas.microsoft.com/office/drawing/2014/main" id="{81E4C4A1-C51C-AC44-812B-B343FEF91C05}"/>
              </a:ext>
            </a:extLst>
          </p:cNvPr>
          <p:cNvSpPr>
            <a:spLocks noGrp="1"/>
          </p:cNvSpPr>
          <p:nvPr>
            <p:ph sz="half" idx="2"/>
          </p:nvPr>
        </p:nvSpPr>
        <p:spPr/>
        <p:txBody>
          <a:bodyPr lIns="216000" tIns="216000" rIns="216000"/>
          <a:lstStyle/>
          <a:p>
            <a:pPr marL="0" indent="0">
              <a:buNone/>
            </a:pPr>
            <a:r>
              <a:rPr lang="nb-NO" sz="1800" b="1"/>
              <a:t>Privat melder:</a:t>
            </a:r>
          </a:p>
          <a:p>
            <a:pPr marL="285750" indent="-285750"/>
            <a:r>
              <a:rPr lang="nb-NO" sz="1800"/>
              <a:t>Privatpersoner som er bekymret for et barns situasjon. </a:t>
            </a:r>
          </a:p>
          <a:p>
            <a:pPr marL="285750" indent="-285750"/>
            <a:r>
              <a:rPr lang="nb-NO" sz="1800"/>
              <a:t>Bekymringsmeldingen kan sendes anonymt.</a:t>
            </a:r>
          </a:p>
          <a:p>
            <a:pPr marL="0" indent="0">
              <a:buNone/>
            </a:pPr>
            <a:endParaRPr lang="nb-NO"/>
          </a:p>
        </p:txBody>
      </p:sp>
    </p:spTree>
    <p:extLst>
      <p:ext uri="{BB962C8B-B14F-4D97-AF65-F5344CB8AC3E}">
        <p14:creationId xmlns:p14="http://schemas.microsoft.com/office/powerpoint/2010/main" val="3458725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9B92316-3F46-D54A-9578-4FCE5E4E270D}"/>
              </a:ext>
            </a:extLst>
          </p:cNvPr>
          <p:cNvSpPr>
            <a:spLocks noGrp="1"/>
          </p:cNvSpPr>
          <p:nvPr>
            <p:ph type="title"/>
          </p:nvPr>
        </p:nvSpPr>
        <p:spPr>
          <a:xfrm>
            <a:off x="838200" y="908050"/>
            <a:ext cx="10277475" cy="782638"/>
          </a:xfrm>
        </p:spPr>
        <p:txBody>
          <a:bodyPr>
            <a:noAutofit/>
          </a:bodyPr>
          <a:lstStyle/>
          <a:p>
            <a:r>
              <a:rPr lang="nb-NO"/>
              <a:t>For offentlig melder er taushetsplikten utgangspunktet</a:t>
            </a:r>
          </a:p>
        </p:txBody>
      </p:sp>
      <p:sp>
        <p:nvSpPr>
          <p:cNvPr id="7" name="Plassholder for tekst 6">
            <a:extLst>
              <a:ext uri="{FF2B5EF4-FFF2-40B4-BE49-F238E27FC236}">
                <a16:creationId xmlns:a16="http://schemas.microsoft.com/office/drawing/2014/main" id="{E86EC371-8141-49C8-9835-BAAB6DD531AC}"/>
              </a:ext>
            </a:extLst>
          </p:cNvPr>
          <p:cNvSpPr>
            <a:spLocks noGrp="1"/>
          </p:cNvSpPr>
          <p:nvPr>
            <p:ph idx="1"/>
          </p:nvPr>
        </p:nvSpPr>
        <p:spPr/>
        <p:txBody>
          <a:bodyPr vert="horz" lIns="91440" tIns="72000" rIns="91440" bIns="45720" rtlCol="0" anchor="t">
            <a:normAutofit/>
          </a:bodyPr>
          <a:lstStyle/>
          <a:p>
            <a:pPr marL="285750" indent="-285750">
              <a:buFont typeface="Arial" panose="020B0604020202020204" pitchFamily="34" charset="0"/>
              <a:buChar char="•"/>
            </a:pPr>
            <a:r>
              <a:rPr lang="nb-NO" sz="2000" dirty="0">
                <a:latin typeface="Calibri"/>
                <a:cs typeface="Calibri"/>
              </a:rPr>
              <a:t>Taushetsplikten er utgangspunktet og hovedregelen.</a:t>
            </a:r>
          </a:p>
          <a:p>
            <a:pPr marL="285750" indent="-285750">
              <a:buFont typeface="Arial" panose="020B0604020202020204" pitchFamily="34" charset="0"/>
              <a:buChar char="•"/>
            </a:pPr>
            <a:r>
              <a:rPr lang="nb-NO" sz="2000" dirty="0">
                <a:latin typeface="Calibri"/>
                <a:cs typeface="Calibri"/>
              </a:rPr>
              <a:t>I gitte situasjoner har man en plikt til, og en hjemmel for, å videreformidle taushetsbelagte opplysninger.</a:t>
            </a:r>
          </a:p>
          <a:p>
            <a:pPr marL="285750" indent="-285750"/>
            <a:r>
              <a:rPr lang="nb-NO" sz="2000" dirty="0">
                <a:latin typeface="Calibri"/>
                <a:cs typeface="Calibri"/>
              </a:rPr>
              <a:t>Meldeplikten er en sikkerhetsventil for barnets omsorgssituasjon og barnets mulige behov for og rett til beskyttelse, hjelp og omsorg.</a:t>
            </a:r>
            <a:endParaRPr lang="nb-NO" sz="2000" dirty="0">
              <a:effectLst/>
              <a:latin typeface="Calibri"/>
              <a:ea typeface="Times New Roman" panose="02020603050405020304" pitchFamily="18" charset="0"/>
              <a:cs typeface="Calibri"/>
            </a:endParaRPr>
          </a:p>
          <a:p>
            <a:pPr marL="0" indent="0">
              <a:buNone/>
            </a:pPr>
            <a:endParaRPr lang="nb-NO" sz="2000" dirty="0"/>
          </a:p>
        </p:txBody>
      </p:sp>
    </p:spTree>
    <p:extLst>
      <p:ext uri="{BB962C8B-B14F-4D97-AF65-F5344CB8AC3E}">
        <p14:creationId xmlns:p14="http://schemas.microsoft.com/office/powerpoint/2010/main" val="471764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a:extLst>
              <a:ext uri="{FF2B5EF4-FFF2-40B4-BE49-F238E27FC236}">
                <a16:creationId xmlns:a16="http://schemas.microsoft.com/office/drawing/2014/main" id="{F1FD3BCB-C9EE-A949-ABD1-EE86176521B5}"/>
              </a:ext>
            </a:extLst>
          </p:cNvPr>
          <p:cNvSpPr/>
          <p:nvPr/>
        </p:nvSpPr>
        <p:spPr>
          <a:xfrm>
            <a:off x="9336360" y="3949316"/>
            <a:ext cx="3803310" cy="3803310"/>
          </a:xfrm>
          <a:prstGeom prst="ellipse">
            <a:avLst/>
          </a:prstGeom>
          <a:solidFill>
            <a:srgbClr val="CEDAC5">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900014F9-EF1B-0A48-AB94-B2B50C254B88}"/>
              </a:ext>
            </a:extLst>
          </p:cNvPr>
          <p:cNvSpPr>
            <a:spLocks noGrp="1"/>
          </p:cNvSpPr>
          <p:nvPr>
            <p:ph type="title"/>
          </p:nvPr>
        </p:nvSpPr>
        <p:spPr>
          <a:xfrm>
            <a:off x="839788" y="908051"/>
            <a:ext cx="4680148" cy="857246"/>
          </a:xfrm>
        </p:spPr>
        <p:txBody>
          <a:bodyPr/>
          <a:lstStyle/>
          <a:p>
            <a:r>
              <a:rPr lang="nb-NO"/>
              <a:t>Hva innebærer meldeplikt?</a:t>
            </a:r>
          </a:p>
        </p:txBody>
      </p:sp>
      <p:sp>
        <p:nvSpPr>
          <p:cNvPr id="4" name="Plassholder for tekst 3">
            <a:extLst>
              <a:ext uri="{FF2B5EF4-FFF2-40B4-BE49-F238E27FC236}">
                <a16:creationId xmlns:a16="http://schemas.microsoft.com/office/drawing/2014/main" id="{0057FC64-3F6B-A443-85E8-ABD52A772611}"/>
              </a:ext>
            </a:extLst>
          </p:cNvPr>
          <p:cNvSpPr>
            <a:spLocks noGrp="1"/>
          </p:cNvSpPr>
          <p:nvPr>
            <p:ph type="body" sz="half" idx="2"/>
          </p:nvPr>
        </p:nvSpPr>
        <p:spPr>
          <a:xfrm>
            <a:off x="839788" y="2065684"/>
            <a:ext cx="4680148" cy="3811588"/>
          </a:xfrm>
        </p:spPr>
        <p:txBody>
          <a:bodyPr vert="horz" lIns="91440" tIns="45720" rIns="91440" bIns="45720" rtlCol="0" anchor="t">
            <a:normAutofit/>
          </a:bodyPr>
          <a:lstStyle/>
          <a:p>
            <a:r>
              <a:rPr lang="nb-NO"/>
              <a:t>En plikt til å </a:t>
            </a:r>
            <a:r>
              <a:rPr lang="nb-NO" b="1"/>
              <a:t>gi opplysninger</a:t>
            </a:r>
            <a:r>
              <a:rPr lang="nb-NO"/>
              <a:t> til barnevernet når det er grunn til å tro at</a:t>
            </a:r>
          </a:p>
          <a:p>
            <a:pPr marL="285750" indent="-285750">
              <a:buFont typeface="Arial" panose="020B0604020202020204" pitchFamily="34" charset="0"/>
              <a:buChar char="•"/>
            </a:pPr>
            <a:r>
              <a:rPr lang="nb-NO"/>
              <a:t>et barn blir eller vil bli mishandlet hjemme.</a:t>
            </a:r>
          </a:p>
          <a:p>
            <a:pPr marL="285750" indent="-285750">
              <a:buFont typeface="Arial" panose="020B0604020202020204" pitchFamily="34" charset="0"/>
              <a:buChar char="•"/>
            </a:pPr>
            <a:r>
              <a:rPr lang="nb-NO"/>
              <a:t>et barn blir eller vil bli utsatt for andre former for alvorlig omsorgssvikt.</a:t>
            </a:r>
          </a:p>
          <a:p>
            <a:pPr marL="285750" indent="-285750">
              <a:buFont typeface="Arial" panose="020B0604020202020204" pitchFamily="34" charset="0"/>
              <a:buChar char="•"/>
            </a:pPr>
            <a:r>
              <a:rPr lang="nb-NO"/>
              <a:t>et barn blir eller vil bli utsatt for menneskehandel.</a:t>
            </a:r>
          </a:p>
          <a:p>
            <a:r>
              <a:rPr lang="nb-NO"/>
              <a:t>Det må foreligge konkrete holdepunkter for at barnet kan være utsatt for dette.</a:t>
            </a:r>
          </a:p>
          <a:p>
            <a:r>
              <a:rPr lang="nb-NO"/>
              <a:t>Meldeplikten utløses også når et barn viser vedvarende, alvorlige adferdsvansker.</a:t>
            </a:r>
          </a:p>
          <a:p>
            <a:endParaRPr lang="nb-NO"/>
          </a:p>
        </p:txBody>
      </p:sp>
      <p:pic>
        <p:nvPicPr>
          <p:cNvPr id="9" name="Plassholder for bilde 8" descr="Et bilde som inneholder bygning, utendørs, hvit, vindu&#10;&#10;Automatisk generert beskrivelse">
            <a:extLst>
              <a:ext uri="{FF2B5EF4-FFF2-40B4-BE49-F238E27FC236}">
                <a16:creationId xmlns:a16="http://schemas.microsoft.com/office/drawing/2014/main" id="{237DD809-6AEA-024A-8A35-718AD2E10377}"/>
              </a:ext>
            </a:extLst>
          </p:cNvPr>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352446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00014F9-EF1B-0A48-AB94-B2B50C254B88}"/>
              </a:ext>
            </a:extLst>
          </p:cNvPr>
          <p:cNvSpPr>
            <a:spLocks noGrp="1"/>
          </p:cNvSpPr>
          <p:nvPr>
            <p:ph type="title"/>
          </p:nvPr>
        </p:nvSpPr>
        <p:spPr/>
        <p:txBody>
          <a:bodyPr>
            <a:normAutofit/>
          </a:bodyPr>
          <a:lstStyle/>
          <a:p>
            <a:r>
              <a:rPr lang="nb-NO"/>
              <a:t>Taushetsplikt og meldeplikt</a:t>
            </a:r>
          </a:p>
        </p:txBody>
      </p:sp>
      <p:sp>
        <p:nvSpPr>
          <p:cNvPr id="4" name="Plassholder for tekst 3">
            <a:extLst>
              <a:ext uri="{FF2B5EF4-FFF2-40B4-BE49-F238E27FC236}">
                <a16:creationId xmlns:a16="http://schemas.microsoft.com/office/drawing/2014/main" id="{0057FC64-3F6B-A443-85E8-ABD52A772611}"/>
              </a:ext>
            </a:extLst>
          </p:cNvPr>
          <p:cNvSpPr>
            <a:spLocks noGrp="1"/>
          </p:cNvSpPr>
          <p:nvPr>
            <p:ph idx="1"/>
          </p:nvPr>
        </p:nvSpPr>
        <p:spPr/>
        <p:txBody>
          <a:bodyPr vert="horz" lIns="91440" tIns="45720" rIns="91440" bIns="45720" rtlCol="0" anchor="t">
            <a:normAutofit/>
          </a:bodyPr>
          <a:lstStyle/>
          <a:p>
            <a:r>
              <a:rPr lang="nb-NO" sz="2000" dirty="0">
                <a:effectLst/>
                <a:latin typeface="Calibri"/>
                <a:ea typeface="Times New Roman" panose="02020603050405020304" pitchFamily="18" charset="0"/>
                <a:cs typeface="Calibri"/>
              </a:rPr>
              <a:t>I taushetsplikten ligger en grunnleggende forståelse av et hvert menneske eier opplysningene om seg selv, har selvbestemmelse og rett til medvirkning.</a:t>
            </a:r>
          </a:p>
          <a:p>
            <a:r>
              <a:rPr lang="nb-NO" sz="2000" dirty="0">
                <a:latin typeface="Calibri"/>
                <a:cs typeface="Calibri"/>
              </a:rPr>
              <a:t>I de fleste tilfellene er det riktig å fortelle om bekymringen til foreldre og/eller barnet før du kontakter barnevernet, og gi foreldre og barn mulighet til å bli lyttet til.</a:t>
            </a:r>
          </a:p>
          <a:p>
            <a:r>
              <a:rPr lang="nb-NO" sz="2000" b="0" i="0" dirty="0">
                <a:solidFill>
                  <a:srgbClr val="000000"/>
                </a:solidFill>
                <a:effectLst/>
                <a:latin typeface="Calibri"/>
                <a:cs typeface="Calibri"/>
              </a:rPr>
              <a:t>Der bekymringen handler om særskilt alvorlige forhold som vold og overgrep, </a:t>
            </a:r>
            <a:r>
              <a:rPr lang="nb-NO" sz="2000" dirty="0">
                <a:solidFill>
                  <a:srgbClr val="000000"/>
                </a:solidFill>
                <a:latin typeface="Calibri"/>
                <a:cs typeface="Calibri"/>
              </a:rPr>
              <a:t>kan det være n</a:t>
            </a:r>
            <a:r>
              <a:rPr lang="nb-NO" sz="2000" b="0" i="0" dirty="0">
                <a:solidFill>
                  <a:srgbClr val="000000"/>
                </a:solidFill>
                <a:effectLst/>
                <a:latin typeface="Calibri"/>
                <a:cs typeface="Calibri"/>
              </a:rPr>
              <a:t>ødvendig for barnets sikkerhet at du ikke informerer foreldrene før du kontakter barnevernet. </a:t>
            </a:r>
            <a:endParaRPr lang="nb-NO" sz="2000" dirty="0">
              <a:latin typeface="Calibri"/>
              <a:cs typeface="Calibri"/>
            </a:endParaRPr>
          </a:p>
        </p:txBody>
      </p:sp>
    </p:spTree>
    <p:extLst>
      <p:ext uri="{BB962C8B-B14F-4D97-AF65-F5344CB8AC3E}">
        <p14:creationId xmlns:p14="http://schemas.microsoft.com/office/powerpoint/2010/main" val="3582194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llipse 10">
            <a:extLst>
              <a:ext uri="{FF2B5EF4-FFF2-40B4-BE49-F238E27FC236}">
                <a16:creationId xmlns:a16="http://schemas.microsoft.com/office/drawing/2014/main" id="{E5B70FAB-8530-9F4C-A17E-3328786EA37A}"/>
              </a:ext>
            </a:extLst>
          </p:cNvPr>
          <p:cNvSpPr/>
          <p:nvPr/>
        </p:nvSpPr>
        <p:spPr>
          <a:xfrm>
            <a:off x="9222059" y="3789040"/>
            <a:ext cx="3744416" cy="3744416"/>
          </a:xfrm>
          <a:prstGeom prst="ellipse">
            <a:avLst/>
          </a:prstGeom>
          <a:solidFill>
            <a:srgbClr val="E0C2A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F9B92316-3F46-D54A-9578-4FCE5E4E270D}"/>
              </a:ext>
            </a:extLst>
          </p:cNvPr>
          <p:cNvSpPr>
            <a:spLocks noGrp="1"/>
          </p:cNvSpPr>
          <p:nvPr>
            <p:ph type="title"/>
          </p:nvPr>
        </p:nvSpPr>
        <p:spPr>
          <a:xfrm>
            <a:off x="839788" y="943771"/>
            <a:ext cx="4248100" cy="785018"/>
          </a:xfrm>
        </p:spPr>
        <p:txBody>
          <a:bodyPr>
            <a:noAutofit/>
          </a:bodyPr>
          <a:lstStyle/>
          <a:p>
            <a:r>
              <a:rPr lang="nb-NO"/>
              <a:t>Hva gjør du når du uroer deg for et barn?</a:t>
            </a:r>
          </a:p>
        </p:txBody>
      </p:sp>
      <p:sp>
        <p:nvSpPr>
          <p:cNvPr id="4" name="Plassholder for tekst 3">
            <a:extLst>
              <a:ext uri="{FF2B5EF4-FFF2-40B4-BE49-F238E27FC236}">
                <a16:creationId xmlns:a16="http://schemas.microsoft.com/office/drawing/2014/main" id="{68F4DC9C-43C5-B544-801E-5E6F104907AA}"/>
              </a:ext>
            </a:extLst>
          </p:cNvPr>
          <p:cNvSpPr>
            <a:spLocks noGrp="1"/>
          </p:cNvSpPr>
          <p:nvPr>
            <p:ph type="body" sz="half" idx="2"/>
          </p:nvPr>
        </p:nvSpPr>
        <p:spPr/>
        <p:txBody>
          <a:bodyPr vert="horz" lIns="91440" tIns="45720" rIns="91440" bIns="45720" rtlCol="0" anchor="t">
            <a:normAutofit/>
          </a:bodyPr>
          <a:lstStyle/>
          <a:p>
            <a:r>
              <a:rPr lang="nb-NO" sz="2000" dirty="0">
                <a:latin typeface="Calibri"/>
                <a:cs typeface="Calibri"/>
              </a:rPr>
              <a:t>Meldeplikten er personlig, og du har ansvar for at bekymringen avklares på en ryddig måte. Mange arbeidsplasser har gode rutiner på dette området.</a:t>
            </a:r>
          </a:p>
          <a:p>
            <a:r>
              <a:rPr lang="nb-NO" sz="2000" dirty="0">
                <a:latin typeface="Calibri"/>
                <a:cs typeface="Calibri"/>
              </a:rPr>
              <a:t>I avklaring av bekymringen er det nyttig å reflektere over følgende:</a:t>
            </a:r>
          </a:p>
          <a:p>
            <a:pPr marL="285750" indent="-285750">
              <a:buFont typeface="Arial" panose="020B0604020202020204" pitchFamily="34" charset="0"/>
              <a:buChar char="•"/>
            </a:pPr>
            <a:r>
              <a:rPr lang="nb-NO" sz="2000" dirty="0">
                <a:latin typeface="Calibri"/>
                <a:cs typeface="Calibri"/>
              </a:rPr>
              <a:t>Hva observerer du?</a:t>
            </a:r>
          </a:p>
          <a:p>
            <a:pPr marL="285750" indent="-285750">
              <a:buFont typeface="Arial" panose="020B0604020202020204" pitchFamily="34" charset="0"/>
              <a:buChar char="•"/>
            </a:pPr>
            <a:r>
              <a:rPr lang="nb-NO" sz="2000" dirty="0">
                <a:latin typeface="Calibri"/>
                <a:cs typeface="Calibri"/>
              </a:rPr>
              <a:t>Hva vurderer du? </a:t>
            </a:r>
          </a:p>
          <a:p>
            <a:pPr marL="285750" indent="-285750">
              <a:buFont typeface="Arial" panose="020B0604020202020204" pitchFamily="34" charset="0"/>
              <a:buChar char="•"/>
            </a:pPr>
            <a:r>
              <a:rPr lang="nb-NO" sz="2000" dirty="0">
                <a:latin typeface="Calibri"/>
                <a:cs typeface="Calibri"/>
              </a:rPr>
              <a:t>Gjelder bekymringen barn og/eller foreldre?</a:t>
            </a:r>
          </a:p>
          <a:p>
            <a:endParaRPr lang="nb-NO" sz="2000" dirty="0"/>
          </a:p>
        </p:txBody>
      </p:sp>
      <p:pic>
        <p:nvPicPr>
          <p:cNvPr id="7" name="Plassholder for bilde 6" descr="Et bilde som inneholder gress, utendørs, barn, bakke&#10;&#10;Automatisk generert beskrivelse">
            <a:extLst>
              <a:ext uri="{FF2B5EF4-FFF2-40B4-BE49-F238E27FC236}">
                <a16:creationId xmlns:a16="http://schemas.microsoft.com/office/drawing/2014/main" id="{B58BCAF9-4313-CC4D-BA82-E4AE523879A7}"/>
              </a:ext>
            </a:extLst>
          </p:cNvPr>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649196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729DDCBF-BB25-0F41-860F-8DD93EB2B8B2}"/>
              </a:ext>
            </a:extLst>
          </p:cNvPr>
          <p:cNvPicPr>
            <a:picLocks noChangeAspect="1"/>
          </p:cNvPicPr>
          <p:nvPr/>
        </p:nvPicPr>
        <p:blipFill>
          <a:blip r:embed="rId3">
            <a:alphaModFix amt="70000"/>
          </a:blip>
          <a:stretch>
            <a:fillRect/>
          </a:stretch>
        </p:blipFill>
        <p:spPr>
          <a:xfrm rot="18204958">
            <a:off x="9271543" y="-668264"/>
            <a:ext cx="3774036" cy="3774036"/>
          </a:xfrm>
          <a:prstGeom prst="rect">
            <a:avLst/>
          </a:prstGeom>
        </p:spPr>
      </p:pic>
      <p:sp>
        <p:nvSpPr>
          <p:cNvPr id="2" name="Tittel 1">
            <a:extLst>
              <a:ext uri="{FF2B5EF4-FFF2-40B4-BE49-F238E27FC236}">
                <a16:creationId xmlns:a16="http://schemas.microsoft.com/office/drawing/2014/main" id="{F9B92316-3F46-D54A-9578-4FCE5E4E270D}"/>
              </a:ext>
            </a:extLst>
          </p:cNvPr>
          <p:cNvSpPr>
            <a:spLocks noGrp="1"/>
          </p:cNvSpPr>
          <p:nvPr>
            <p:ph type="title"/>
          </p:nvPr>
        </p:nvSpPr>
        <p:spPr>
          <a:xfrm>
            <a:off x="839788" y="1043787"/>
            <a:ext cx="4680148" cy="785018"/>
          </a:xfrm>
        </p:spPr>
        <p:txBody>
          <a:bodyPr>
            <a:noAutofit/>
          </a:bodyPr>
          <a:lstStyle/>
          <a:p>
            <a:r>
              <a:rPr lang="nb-NO"/>
              <a:t>Drøft gjerne med barnevernstjenesten</a:t>
            </a:r>
          </a:p>
        </p:txBody>
      </p:sp>
      <p:sp>
        <p:nvSpPr>
          <p:cNvPr id="4" name="Plassholder for tekst 3">
            <a:extLst>
              <a:ext uri="{FF2B5EF4-FFF2-40B4-BE49-F238E27FC236}">
                <a16:creationId xmlns:a16="http://schemas.microsoft.com/office/drawing/2014/main" id="{68F4DC9C-43C5-B544-801E-5E6F104907AA}"/>
              </a:ext>
            </a:extLst>
          </p:cNvPr>
          <p:cNvSpPr>
            <a:spLocks noGrp="1"/>
          </p:cNvSpPr>
          <p:nvPr>
            <p:ph type="body" sz="half" idx="2"/>
          </p:nvPr>
        </p:nvSpPr>
        <p:spPr>
          <a:xfrm>
            <a:off x="839788" y="2049463"/>
            <a:ext cx="4680148" cy="3811588"/>
          </a:xfrm>
        </p:spPr>
        <p:txBody>
          <a:bodyPr vert="horz" lIns="91440" tIns="45720" rIns="91440" bIns="45720" rtlCol="0" anchor="t">
            <a:normAutofit/>
          </a:bodyPr>
          <a:lstStyle/>
          <a:p>
            <a:r>
              <a:rPr lang="nb-NO"/>
              <a:t>Hvis du er usikker på hvordan du skal gå frem, ta gjerne kontakt med barnevernstjenesten. </a:t>
            </a:r>
          </a:p>
          <a:p>
            <a:r>
              <a:rPr lang="nb-NO"/>
              <a:t>Barnevernstjenesten kan bidra med: </a:t>
            </a:r>
          </a:p>
          <a:p>
            <a:pPr marL="285750" indent="-285750">
              <a:buFont typeface="Arial" panose="020B0604020202020204" pitchFamily="34" charset="0"/>
              <a:buChar char="•"/>
            </a:pPr>
            <a:r>
              <a:rPr lang="nb-NO"/>
              <a:t>drøftinger uten at du trenger å oppgi barnets identitet.</a:t>
            </a:r>
          </a:p>
          <a:p>
            <a:pPr marL="285750" indent="-285750">
              <a:buFont typeface="Arial" panose="020B0604020202020204" pitchFamily="34" charset="0"/>
              <a:buChar char="•"/>
            </a:pPr>
            <a:r>
              <a:rPr lang="nb-NO"/>
              <a:t>vurdering av om og når meldeplikten er utløst.</a:t>
            </a:r>
          </a:p>
          <a:p>
            <a:pPr marL="285750" indent="-285750">
              <a:buFont typeface="Arial" panose="020B0604020202020204" pitchFamily="34" charset="0"/>
              <a:buChar char="•"/>
            </a:pPr>
            <a:r>
              <a:rPr lang="nb-NO"/>
              <a:t>vurdering av hvilke instanser som best kan hjelpe barnet.</a:t>
            </a:r>
          </a:p>
          <a:p>
            <a:pPr marL="285750" indent="-285750">
              <a:buFont typeface="Arial" panose="020B0604020202020204" pitchFamily="34" charset="0"/>
              <a:buChar char="•"/>
            </a:pPr>
            <a:r>
              <a:rPr lang="nb-NO"/>
              <a:t>drøfting av hvordan man best går frem overfor foreldre for å presentere bekymringen.</a:t>
            </a:r>
          </a:p>
          <a:p>
            <a:endParaRPr lang="nb-NO" sz="2000"/>
          </a:p>
        </p:txBody>
      </p:sp>
      <p:pic>
        <p:nvPicPr>
          <p:cNvPr id="8" name="Plassholder for bilde 7" descr="Et bilde som inneholder person, innendørs, gutt, måltid&#10;&#10;Automatisk generert beskrivelse">
            <a:extLst>
              <a:ext uri="{FF2B5EF4-FFF2-40B4-BE49-F238E27FC236}">
                <a16:creationId xmlns:a16="http://schemas.microsoft.com/office/drawing/2014/main" id="{5B84BF75-4287-6F4B-B5DF-0C5DC0673DC1}"/>
              </a:ext>
            </a:extLst>
          </p:cNvPr>
          <p:cNvPicPr>
            <a:picLocks noGrp="1" noChangeAspect="1"/>
          </p:cNvPicPr>
          <p:nvPr>
            <p:ph type="pic" idx="1"/>
          </p:nvPr>
        </p:nvPicPr>
        <p:blipFill>
          <a:blip r:embed="rId4"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528342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8D247660-BCB9-5F47-BAC4-36DD1C3256AD}"/>
              </a:ext>
            </a:extLst>
          </p:cNvPr>
          <p:cNvPicPr>
            <a:picLocks noChangeAspect="1"/>
          </p:cNvPicPr>
          <p:nvPr/>
        </p:nvPicPr>
        <p:blipFill>
          <a:blip r:embed="rId3">
            <a:alphaModFix amt="70000"/>
          </a:blip>
          <a:stretch>
            <a:fillRect/>
          </a:stretch>
        </p:blipFill>
        <p:spPr>
          <a:xfrm>
            <a:off x="9264352" y="-675456"/>
            <a:ext cx="3764896" cy="3764896"/>
          </a:xfrm>
          <a:prstGeom prst="rect">
            <a:avLst/>
          </a:prstGeom>
        </p:spPr>
      </p:pic>
      <p:sp>
        <p:nvSpPr>
          <p:cNvPr id="2" name="Tittel 1">
            <a:extLst>
              <a:ext uri="{FF2B5EF4-FFF2-40B4-BE49-F238E27FC236}">
                <a16:creationId xmlns:a16="http://schemas.microsoft.com/office/drawing/2014/main" id="{900014F9-EF1B-0A48-AB94-B2B50C254B88}"/>
              </a:ext>
            </a:extLst>
          </p:cNvPr>
          <p:cNvSpPr>
            <a:spLocks noGrp="1"/>
          </p:cNvSpPr>
          <p:nvPr>
            <p:ph type="title"/>
          </p:nvPr>
        </p:nvSpPr>
        <p:spPr>
          <a:xfrm>
            <a:off x="839788" y="1043787"/>
            <a:ext cx="4680148" cy="785018"/>
          </a:xfrm>
        </p:spPr>
        <p:txBody>
          <a:bodyPr>
            <a:noAutofit/>
          </a:bodyPr>
          <a:lstStyle/>
          <a:p>
            <a:r>
              <a:rPr lang="nb-NO"/>
              <a:t>Hva hvis meldeplikten </a:t>
            </a:r>
            <a:r>
              <a:rPr lang="nb-NO" b="1"/>
              <a:t>ikke</a:t>
            </a:r>
            <a:r>
              <a:rPr lang="nb-NO"/>
              <a:t> er utløst?</a:t>
            </a:r>
          </a:p>
        </p:txBody>
      </p:sp>
      <p:sp>
        <p:nvSpPr>
          <p:cNvPr id="4" name="Plassholder for tekst 3">
            <a:extLst>
              <a:ext uri="{FF2B5EF4-FFF2-40B4-BE49-F238E27FC236}">
                <a16:creationId xmlns:a16="http://schemas.microsoft.com/office/drawing/2014/main" id="{0057FC64-3F6B-A443-85E8-ABD52A772611}"/>
              </a:ext>
            </a:extLst>
          </p:cNvPr>
          <p:cNvSpPr>
            <a:spLocks noGrp="1"/>
          </p:cNvSpPr>
          <p:nvPr>
            <p:ph type="body" sz="half" idx="2"/>
          </p:nvPr>
        </p:nvSpPr>
        <p:spPr/>
        <p:txBody>
          <a:bodyPr vert="horz" lIns="91440" tIns="45720" rIns="91440" bIns="45720" rtlCol="0" anchor="t">
            <a:normAutofit/>
          </a:bodyPr>
          <a:lstStyle/>
          <a:p>
            <a:r>
              <a:rPr lang="nb-NO"/>
              <a:t>Hva gjør du når du er bekymret for et barn, men ikke tror at barnet blir utsatt for alvorlig omsorgssvikt? </a:t>
            </a:r>
          </a:p>
          <a:p>
            <a:pPr marL="285750" indent="-285750">
              <a:buFont typeface="Arial" panose="020B0604020202020204" pitchFamily="34" charset="0"/>
              <a:buChar char="•"/>
            </a:pPr>
            <a:r>
              <a:rPr lang="nb-NO"/>
              <a:t>Snakk med foreldrene om bekymringen og om hva du har observert.</a:t>
            </a:r>
          </a:p>
          <a:p>
            <a:pPr marL="285750" indent="-285750">
              <a:buFont typeface="Arial" panose="020B0604020202020204" pitchFamily="34" charset="0"/>
              <a:buChar char="•"/>
            </a:pPr>
            <a:r>
              <a:rPr lang="nb-NO"/>
              <a:t>Gi foreldrene informasjon om barnevernstjenesten og om hvilken hjelp barnevernet kan gi.</a:t>
            </a:r>
          </a:p>
          <a:p>
            <a:pPr marL="285750" indent="-285750">
              <a:buFont typeface="Arial" panose="020B0604020202020204" pitchFamily="34" charset="0"/>
              <a:buChar char="•"/>
            </a:pPr>
            <a:r>
              <a:rPr lang="nb-NO"/>
              <a:t>Spør foreldrene om de tror de kan ha behov for hjelp fra barnevernstjenesten.</a:t>
            </a:r>
          </a:p>
          <a:p>
            <a:pPr marL="285750" indent="-285750">
              <a:buFont typeface="Arial" panose="020B0604020202020204" pitchFamily="34" charset="0"/>
              <a:buChar char="•"/>
            </a:pPr>
            <a:r>
              <a:rPr lang="nb-NO"/>
              <a:t>Spør foreldrene om du kan kontakte barnevernstjenesten. </a:t>
            </a:r>
          </a:p>
          <a:p>
            <a:endParaRPr lang="nb-NO" sz="2000"/>
          </a:p>
        </p:txBody>
      </p:sp>
      <p:pic>
        <p:nvPicPr>
          <p:cNvPr id="9" name="Plassholder for bilde 8" descr="Et bilde som inneholder person, innendørs, gutt&#10;&#10;Automatisk generert beskrivelse">
            <a:extLst>
              <a:ext uri="{FF2B5EF4-FFF2-40B4-BE49-F238E27FC236}">
                <a16:creationId xmlns:a16="http://schemas.microsoft.com/office/drawing/2014/main" id="{60F4D549-2EF0-B049-9122-E66CB5B120AE}"/>
              </a:ext>
            </a:extLst>
          </p:cNvPr>
          <p:cNvPicPr>
            <a:picLocks noGrp="1" noChangeAspect="1"/>
          </p:cNvPicPr>
          <p:nvPr>
            <p:ph type="pic" idx="1"/>
          </p:nvPr>
        </p:nvPicPr>
        <p:blipFill>
          <a:blip r:embed="rId4"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517102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00014F9-EF1B-0A48-AB94-B2B50C254B88}"/>
              </a:ext>
            </a:extLst>
          </p:cNvPr>
          <p:cNvSpPr>
            <a:spLocks noGrp="1"/>
          </p:cNvSpPr>
          <p:nvPr>
            <p:ph type="title"/>
          </p:nvPr>
        </p:nvSpPr>
        <p:spPr/>
        <p:txBody>
          <a:bodyPr>
            <a:normAutofit/>
          </a:bodyPr>
          <a:lstStyle/>
          <a:p>
            <a:r>
              <a:rPr lang="nb-NO"/>
              <a:t>Forhold som ikke alene utløser meldeplikten </a:t>
            </a:r>
          </a:p>
        </p:txBody>
      </p:sp>
      <p:sp>
        <p:nvSpPr>
          <p:cNvPr id="4" name="Plassholder for tekst 3">
            <a:extLst>
              <a:ext uri="{FF2B5EF4-FFF2-40B4-BE49-F238E27FC236}">
                <a16:creationId xmlns:a16="http://schemas.microsoft.com/office/drawing/2014/main" id="{0057FC64-3F6B-A443-85E8-ABD52A772611}"/>
              </a:ext>
            </a:extLst>
          </p:cNvPr>
          <p:cNvSpPr>
            <a:spLocks noGrp="1"/>
          </p:cNvSpPr>
          <p:nvPr>
            <p:ph idx="1"/>
          </p:nvPr>
        </p:nvSpPr>
        <p:spPr/>
        <p:txBody>
          <a:bodyPr vert="horz" lIns="91440" tIns="45720" rIns="91440" bIns="45720" rtlCol="0" anchor="t">
            <a:normAutofit/>
          </a:bodyPr>
          <a:lstStyle/>
          <a:p>
            <a:pPr marL="0" indent="0">
              <a:buNone/>
            </a:pPr>
            <a:r>
              <a:rPr lang="nb-NO" sz="1800"/>
              <a:t>Du kan ikke på </a:t>
            </a:r>
            <a:r>
              <a:rPr lang="nb-NO" sz="1800" b="1"/>
              <a:t>rutinemessig grunnlag </a:t>
            </a:r>
            <a:r>
              <a:rPr lang="nb-NO" sz="1800"/>
              <a:t>melde bekymring. Her er noen eksempler på forhold som </a:t>
            </a:r>
            <a:r>
              <a:rPr lang="nb-NO" sz="1800" b="1"/>
              <a:t>ikke alene </a:t>
            </a:r>
            <a:r>
              <a:rPr lang="nb-NO" sz="1800"/>
              <a:t>utløser meldeplikt:</a:t>
            </a:r>
          </a:p>
          <a:p>
            <a:pPr marL="285750" indent="-285750">
              <a:buFont typeface="Arial" panose="020B0604020202020204" pitchFamily="34" charset="0"/>
              <a:buChar char="•"/>
            </a:pPr>
            <a:r>
              <a:rPr lang="nb-NO" sz="1800"/>
              <a:t>barnet leveres for sent i barnehagen eller mangler klær og utstyr.</a:t>
            </a:r>
          </a:p>
          <a:p>
            <a:pPr marL="285750" indent="-285750">
              <a:buFont typeface="Arial" panose="020B0604020202020204" pitchFamily="34" charset="0"/>
              <a:buChar char="•"/>
            </a:pPr>
            <a:r>
              <a:rPr lang="nb-NO" sz="1800"/>
              <a:t>barnet har høyt skolefravær.</a:t>
            </a:r>
          </a:p>
          <a:p>
            <a:pPr marL="285750" indent="-285750">
              <a:buFont typeface="Arial" panose="020B0604020202020204" pitchFamily="34" charset="0"/>
              <a:buChar char="•"/>
            </a:pPr>
            <a:r>
              <a:rPr lang="nb-NO" sz="1800"/>
              <a:t>barnet blir mobbet eller mobber andre.</a:t>
            </a:r>
          </a:p>
          <a:p>
            <a:pPr marL="285750" indent="-285750"/>
            <a:r>
              <a:rPr lang="nb-NO" sz="1800"/>
              <a:t>barnet ikke møter til time hos tannlege eller helsesøster.</a:t>
            </a:r>
            <a:endParaRPr lang="nb-NO" sz="1800">
              <a:solidFill>
                <a:srgbClr val="000000"/>
              </a:solidFill>
            </a:endParaRPr>
          </a:p>
          <a:p>
            <a:pPr marL="285750" indent="-285750"/>
            <a:endParaRPr lang="nb-NO" sz="1800">
              <a:solidFill>
                <a:schemeClr val="accent1"/>
              </a:solidFill>
            </a:endParaRPr>
          </a:p>
          <a:p>
            <a:pPr marL="0" indent="0">
              <a:buNone/>
            </a:pPr>
            <a:r>
              <a:rPr lang="nb-NO" sz="1800" b="1"/>
              <a:t>Samtidig:</a:t>
            </a:r>
          </a:p>
          <a:p>
            <a:r>
              <a:rPr lang="nb-NO" sz="1800"/>
              <a:t>Dersom du har andre opplysninger eller observasjoner som tyder på sviktende omsorgsbetingelser, kan det samlede bildet gi grunn til alvorlig bekymring. Vilkårene for å melde fra til barnevernet kan da være oppfylt. </a:t>
            </a:r>
          </a:p>
          <a:p>
            <a:endParaRPr lang="nb-NO"/>
          </a:p>
          <a:p>
            <a:endParaRPr lang="nb-NO"/>
          </a:p>
        </p:txBody>
      </p:sp>
    </p:spTree>
    <p:extLst>
      <p:ext uri="{BB962C8B-B14F-4D97-AF65-F5344CB8AC3E}">
        <p14:creationId xmlns:p14="http://schemas.microsoft.com/office/powerpoint/2010/main" val="2273024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llipse 8">
            <a:extLst>
              <a:ext uri="{FF2B5EF4-FFF2-40B4-BE49-F238E27FC236}">
                <a16:creationId xmlns:a16="http://schemas.microsoft.com/office/drawing/2014/main" id="{172EF147-3DBE-6240-A507-2F93776F1EFA}"/>
              </a:ext>
            </a:extLst>
          </p:cNvPr>
          <p:cNvSpPr/>
          <p:nvPr/>
        </p:nvSpPr>
        <p:spPr>
          <a:xfrm>
            <a:off x="7314020" y="2083685"/>
            <a:ext cx="3811588" cy="3811588"/>
          </a:xfrm>
          <a:prstGeom prst="ellipse">
            <a:avLst/>
          </a:prstGeom>
          <a:solidFill>
            <a:srgbClr val="E0C2A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BAA35A9A-0499-8446-9DCF-84582E38DA2A}"/>
              </a:ext>
            </a:extLst>
          </p:cNvPr>
          <p:cNvSpPr>
            <a:spLocks noGrp="1"/>
          </p:cNvSpPr>
          <p:nvPr>
            <p:ph type="title"/>
          </p:nvPr>
        </p:nvSpPr>
        <p:spPr>
          <a:xfrm>
            <a:off x="839788" y="981075"/>
            <a:ext cx="3932237" cy="539826"/>
          </a:xfrm>
        </p:spPr>
        <p:txBody>
          <a:bodyPr>
            <a:normAutofit/>
          </a:bodyPr>
          <a:lstStyle/>
          <a:p>
            <a:r>
              <a:rPr lang="nb-NO"/>
              <a:t>Dagens tema</a:t>
            </a:r>
          </a:p>
        </p:txBody>
      </p:sp>
      <p:sp>
        <p:nvSpPr>
          <p:cNvPr id="4" name="Plassholder for tekst 3">
            <a:extLst>
              <a:ext uri="{FF2B5EF4-FFF2-40B4-BE49-F238E27FC236}">
                <a16:creationId xmlns:a16="http://schemas.microsoft.com/office/drawing/2014/main" id="{0446BFFA-51DF-874F-A714-3DBE88EBF36F}"/>
              </a:ext>
            </a:extLst>
          </p:cNvPr>
          <p:cNvSpPr>
            <a:spLocks noGrp="1"/>
          </p:cNvSpPr>
          <p:nvPr>
            <p:ph type="body" sz="half" idx="2"/>
          </p:nvPr>
        </p:nvSpPr>
        <p:spPr/>
        <p:txBody>
          <a:bodyPr vert="horz" lIns="91440" tIns="45720" rIns="91440" bIns="45720" rtlCol="0" anchor="t">
            <a:normAutofit/>
          </a:bodyPr>
          <a:lstStyle/>
          <a:p>
            <a:pPr marL="285750" indent="-285750">
              <a:buFont typeface="Arial" panose="020B0604020202020204" pitchFamily="34" charset="0"/>
              <a:buChar char="•"/>
            </a:pPr>
            <a:r>
              <a:rPr lang="nb-NO" sz="2000" dirty="0">
                <a:latin typeface="Calibri"/>
                <a:cs typeface="Calibri"/>
              </a:rPr>
              <a:t>Barnevernets rolle og ansvar</a:t>
            </a:r>
            <a:endParaRPr lang="nb-NO" sz="2000"/>
          </a:p>
          <a:p>
            <a:pPr marL="285750" indent="-285750">
              <a:buFont typeface="Arial" panose="020B0604020202020204" pitchFamily="34" charset="0"/>
              <a:buChar char="•"/>
            </a:pPr>
            <a:r>
              <a:rPr lang="nb-NO" sz="2000" dirty="0">
                <a:latin typeface="Calibri"/>
                <a:cs typeface="Calibri"/>
              </a:rPr>
              <a:t>Bekymring og meldeplikt</a:t>
            </a:r>
          </a:p>
          <a:p>
            <a:pPr marL="285750" indent="-285750">
              <a:buFont typeface="Arial" panose="020B0604020202020204" pitchFamily="34" charset="0"/>
              <a:buChar char="•"/>
            </a:pPr>
            <a:r>
              <a:rPr lang="nb-NO" sz="2000" dirty="0">
                <a:latin typeface="Calibri"/>
                <a:cs typeface="Calibri"/>
              </a:rPr>
              <a:t>Hva skjer i en barnevernssak?</a:t>
            </a:r>
          </a:p>
          <a:p>
            <a:pPr marL="285750" indent="-285750">
              <a:buFont typeface="Arial" panose="020B0604020202020204" pitchFamily="34" charset="0"/>
              <a:buChar char="•"/>
            </a:pPr>
            <a:r>
              <a:rPr lang="nb-NO" sz="2000" dirty="0">
                <a:latin typeface="Calibri"/>
                <a:cs typeface="Calibri"/>
              </a:rPr>
              <a:t>Samarbeid og samordning</a:t>
            </a:r>
          </a:p>
          <a:p>
            <a:pPr marL="285750" indent="-285750">
              <a:buFont typeface="Arial" panose="020B0604020202020204" pitchFamily="34" charset="0"/>
              <a:buChar char="•"/>
            </a:pPr>
            <a:r>
              <a:rPr lang="nb-NO" sz="2000" dirty="0">
                <a:latin typeface="Calibri"/>
                <a:cs typeface="Calibri"/>
              </a:rPr>
              <a:t>Kontakt og informasjon</a:t>
            </a:r>
          </a:p>
          <a:p>
            <a:pPr marL="285750" indent="-285750">
              <a:buFont typeface="Arial" panose="020B0604020202020204" pitchFamily="34" charset="0"/>
              <a:buChar char="•"/>
            </a:pPr>
            <a:r>
              <a:rPr lang="nb-NO" sz="2000" dirty="0">
                <a:latin typeface="Calibri"/>
                <a:cs typeface="Calibri"/>
              </a:rPr>
              <a:t>Spørsmål til diskusjon</a:t>
            </a:r>
          </a:p>
        </p:txBody>
      </p:sp>
      <p:pic>
        <p:nvPicPr>
          <p:cNvPr id="8" name="Bilde 7">
            <a:extLst>
              <a:ext uri="{FF2B5EF4-FFF2-40B4-BE49-F238E27FC236}">
                <a16:creationId xmlns:a16="http://schemas.microsoft.com/office/drawing/2014/main" id="{52F54218-7668-CC4E-B834-95A1CD911D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65838" y="3201632"/>
            <a:ext cx="2107952" cy="1575694"/>
          </a:xfrm>
          <a:prstGeom prst="rect">
            <a:avLst/>
          </a:prstGeom>
        </p:spPr>
      </p:pic>
    </p:spTree>
    <p:extLst>
      <p:ext uri="{BB962C8B-B14F-4D97-AF65-F5344CB8AC3E}">
        <p14:creationId xmlns:p14="http://schemas.microsoft.com/office/powerpoint/2010/main" val="1473641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00014F9-EF1B-0A48-AB94-B2B50C254B88}"/>
              </a:ext>
            </a:extLst>
          </p:cNvPr>
          <p:cNvSpPr>
            <a:spLocks noGrp="1"/>
          </p:cNvSpPr>
          <p:nvPr>
            <p:ph type="title"/>
          </p:nvPr>
        </p:nvSpPr>
        <p:spPr/>
        <p:txBody>
          <a:bodyPr/>
          <a:lstStyle/>
          <a:p>
            <a:r>
              <a:rPr lang="nb-NO">
                <a:cs typeface="Calibri Light"/>
              </a:rPr>
              <a:t>Barnevernstjenestens </a:t>
            </a:r>
            <a:r>
              <a:rPr lang="nb-NO" b="1">
                <a:cs typeface="Calibri Light"/>
              </a:rPr>
              <a:t>taushetsplikt</a:t>
            </a:r>
          </a:p>
        </p:txBody>
      </p:sp>
      <p:sp>
        <p:nvSpPr>
          <p:cNvPr id="4" name="Plassholder for tekst 3">
            <a:extLst>
              <a:ext uri="{FF2B5EF4-FFF2-40B4-BE49-F238E27FC236}">
                <a16:creationId xmlns:a16="http://schemas.microsoft.com/office/drawing/2014/main" id="{0057FC64-3F6B-A443-85E8-ABD52A772611}"/>
              </a:ext>
            </a:extLst>
          </p:cNvPr>
          <p:cNvSpPr>
            <a:spLocks noGrp="1"/>
          </p:cNvSpPr>
          <p:nvPr>
            <p:ph idx="1"/>
          </p:nvPr>
        </p:nvSpPr>
        <p:spPr/>
        <p:txBody>
          <a:bodyPr vert="horz" lIns="91440" tIns="45720" rIns="91440" bIns="45720" rtlCol="0" anchor="t">
            <a:normAutofit/>
          </a:bodyPr>
          <a:lstStyle/>
          <a:p>
            <a:pPr marL="285750" indent="-285750">
              <a:buFont typeface="Arial" panose="020B0604020202020204" pitchFamily="34" charset="0"/>
              <a:buChar char="•"/>
            </a:pPr>
            <a:r>
              <a:rPr lang="nb-NO" sz="2000" dirty="0">
                <a:latin typeface="Calibri"/>
                <a:cs typeface="Calibri"/>
              </a:rPr>
              <a:t>Ansatte i barnevernet har strengere taushetsplikt enn ansatte i for eksempel skole og barnehage.</a:t>
            </a:r>
          </a:p>
          <a:p>
            <a:pPr marL="285750" indent="-285750">
              <a:buFont typeface="Arial" panose="020B0604020202020204" pitchFamily="34" charset="0"/>
              <a:buChar char="•"/>
            </a:pPr>
            <a:r>
              <a:rPr lang="nb-NO" sz="2000" dirty="0">
                <a:latin typeface="Calibri"/>
                <a:cs typeface="Calibri"/>
              </a:rPr>
              <a:t>Barnevernstjenesten kan kun gi opplysninger til andre forvaltingsorganer når dette er nødvendig for å fremme barnevernstjenestens oppgaver eller for å forebygge vesentlig fare for liv eller alvorlig skade for noens helse.</a:t>
            </a:r>
          </a:p>
          <a:p>
            <a:pPr marL="285750" indent="-285750"/>
            <a:r>
              <a:rPr lang="nb-NO" sz="2000" dirty="0">
                <a:latin typeface="Calibri"/>
                <a:cs typeface="Calibri"/>
              </a:rPr>
              <a:t>Taushetsplikten </a:t>
            </a:r>
            <a:r>
              <a:rPr lang="nb-NO" sz="2000" i="1" dirty="0">
                <a:latin typeface="Calibri"/>
                <a:cs typeface="Calibri"/>
              </a:rPr>
              <a:t>kan </a:t>
            </a:r>
            <a:r>
              <a:rPr lang="nb-NO" sz="2000" dirty="0">
                <a:latin typeface="Calibri"/>
                <a:cs typeface="Calibri"/>
              </a:rPr>
              <a:t>oppheves dersom den opplysningene gjelder samtykker til at disse kan deles med andre. </a:t>
            </a:r>
            <a:endParaRPr lang="nb-NO" sz="2000" dirty="0"/>
          </a:p>
          <a:p>
            <a:endParaRPr lang="nb-NO" sz="2000" dirty="0"/>
          </a:p>
        </p:txBody>
      </p:sp>
    </p:spTree>
    <p:extLst>
      <p:ext uri="{BB962C8B-B14F-4D97-AF65-F5344CB8AC3E}">
        <p14:creationId xmlns:p14="http://schemas.microsoft.com/office/powerpoint/2010/main" val="649999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00014F9-EF1B-0A48-AB94-B2B50C254B88}"/>
              </a:ext>
            </a:extLst>
          </p:cNvPr>
          <p:cNvSpPr>
            <a:spLocks noGrp="1"/>
          </p:cNvSpPr>
          <p:nvPr>
            <p:ph type="title"/>
          </p:nvPr>
        </p:nvSpPr>
        <p:spPr/>
        <p:txBody>
          <a:bodyPr>
            <a:normAutofit/>
          </a:bodyPr>
          <a:lstStyle/>
          <a:p>
            <a:r>
              <a:rPr lang="nb-NO"/>
              <a:t>Nå kan du melde bekymring digitalt</a:t>
            </a:r>
          </a:p>
        </p:txBody>
      </p:sp>
      <p:sp>
        <p:nvSpPr>
          <p:cNvPr id="4" name="Plassholder for tekst 3">
            <a:extLst>
              <a:ext uri="{FF2B5EF4-FFF2-40B4-BE49-F238E27FC236}">
                <a16:creationId xmlns:a16="http://schemas.microsoft.com/office/drawing/2014/main" id="{0057FC64-3F6B-A443-85E8-ABD52A772611}"/>
              </a:ext>
            </a:extLst>
          </p:cNvPr>
          <p:cNvSpPr>
            <a:spLocks noGrp="1"/>
          </p:cNvSpPr>
          <p:nvPr>
            <p:ph idx="1"/>
          </p:nvPr>
        </p:nvSpPr>
        <p:spPr/>
        <p:txBody>
          <a:bodyPr vert="horz" lIns="91440" tIns="45720" rIns="91440" bIns="45720" rtlCol="0" anchor="t">
            <a:normAutofit/>
          </a:bodyPr>
          <a:lstStyle/>
          <a:p>
            <a:pPr marL="285750" indent="-285750"/>
            <a:r>
              <a:rPr lang="nb-NO" sz="1800"/>
              <a:t>I Nasjonal portal for bekymringsmelding kan både privatpersoner, offentlig ansatte og fagpersoner med taushetsplikt og meldeplikt, sende inn bekymringsmeldinger digitalt til barnevernet.</a:t>
            </a:r>
          </a:p>
          <a:p>
            <a:pPr marL="285750" indent="-285750">
              <a:buFont typeface="Arial" panose="020B0604020202020204" pitchFamily="34" charset="0"/>
              <a:buChar char="•"/>
            </a:pPr>
            <a:r>
              <a:rPr lang="nb-NO" sz="1800"/>
              <a:t>Denne løsningen innebærer raskere og sikrere innsending av meldinger, og kan bidra til et tydeligere innhold i meldingen.</a:t>
            </a:r>
          </a:p>
          <a:p>
            <a:pPr marL="285750" indent="-285750">
              <a:buFont typeface="Arial" panose="020B0604020202020204" pitchFamily="34" charset="0"/>
              <a:buChar char="•"/>
            </a:pPr>
            <a:r>
              <a:rPr lang="nb-NO" sz="1800"/>
              <a:t>Løsningen skiller mellom offentlige og private meldere, og leverer bekymringsmeldinger fra to ulike skjema, siden det er ulike forventinger og krav til offentlige meldere og private meldere.</a:t>
            </a:r>
          </a:p>
          <a:p>
            <a:pPr marL="285750" indent="-285750">
              <a:buFont typeface="Arial" panose="020B0604020202020204" pitchFamily="34" charset="0"/>
              <a:buChar char="•"/>
            </a:pPr>
            <a:r>
              <a:rPr lang="nb-NO" sz="1800"/>
              <a:t>Barnevernet vil med denne løsningen kunne gi </a:t>
            </a:r>
            <a:r>
              <a:rPr lang="nb-NO" sz="1800" b="1"/>
              <a:t>sikrere, raskere og bedre hjelp </a:t>
            </a:r>
            <a:r>
              <a:rPr lang="nb-NO" sz="1800"/>
              <a:t>til barn som trenger det aller mest.</a:t>
            </a:r>
          </a:p>
          <a:p>
            <a:pPr marL="0" indent="0">
              <a:buNone/>
            </a:pPr>
            <a:br>
              <a:rPr lang="nb-NO" sz="1800"/>
            </a:br>
            <a:endParaRPr lang="nb-NO" sz="1800"/>
          </a:p>
        </p:txBody>
      </p:sp>
    </p:spTree>
    <p:extLst>
      <p:ext uri="{BB962C8B-B14F-4D97-AF65-F5344CB8AC3E}">
        <p14:creationId xmlns:p14="http://schemas.microsoft.com/office/powerpoint/2010/main" val="2493644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5DEA6E5-9967-994A-B3E4-F19EA5F11792}"/>
              </a:ext>
            </a:extLst>
          </p:cNvPr>
          <p:cNvSpPr>
            <a:spLocks noGrp="1"/>
          </p:cNvSpPr>
          <p:nvPr>
            <p:ph type="title"/>
          </p:nvPr>
        </p:nvSpPr>
        <p:spPr>
          <a:xfrm>
            <a:off x="838200" y="2766218"/>
            <a:ext cx="10515600" cy="1325563"/>
          </a:xfrm>
        </p:spPr>
        <p:txBody>
          <a:bodyPr/>
          <a:lstStyle/>
          <a:p>
            <a:r>
              <a:rPr lang="nb-NO">
                <a:latin typeface="Calibri"/>
                <a:cs typeface="Calibri"/>
              </a:rPr>
              <a:t>Steg i en barnevernssak</a:t>
            </a:r>
            <a:endParaRPr lang="en-US">
              <a:latin typeface="Calibri"/>
              <a:cs typeface="Calibri"/>
            </a:endParaRPr>
          </a:p>
        </p:txBody>
      </p:sp>
    </p:spTree>
    <p:extLst>
      <p:ext uri="{BB962C8B-B14F-4D97-AF65-F5344CB8AC3E}">
        <p14:creationId xmlns:p14="http://schemas.microsoft.com/office/powerpoint/2010/main" val="210736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de 14">
            <a:extLst>
              <a:ext uri="{FF2B5EF4-FFF2-40B4-BE49-F238E27FC236}">
                <a16:creationId xmlns:a16="http://schemas.microsoft.com/office/drawing/2014/main" id="{62056FF9-4676-C8C8-0790-4A406C4EDC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e 1">
            <a:extLst>
              <a:ext uri="{FF2B5EF4-FFF2-40B4-BE49-F238E27FC236}">
                <a16:creationId xmlns:a16="http://schemas.microsoft.com/office/drawing/2014/main" id="{ACB606BE-2697-D7FC-8F8F-8E81E0754E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6610" y="1559282"/>
            <a:ext cx="1762223" cy="620408"/>
          </a:xfrm>
          <a:prstGeom prst="rect">
            <a:avLst/>
          </a:prstGeom>
        </p:spPr>
      </p:pic>
      <p:pic>
        <p:nvPicPr>
          <p:cNvPr id="3" name="Bilde 2">
            <a:extLst>
              <a:ext uri="{FF2B5EF4-FFF2-40B4-BE49-F238E27FC236}">
                <a16:creationId xmlns:a16="http://schemas.microsoft.com/office/drawing/2014/main" id="{981DED0F-97E3-F9A9-0907-AED713953B5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14953" y="1564501"/>
            <a:ext cx="2554233" cy="699609"/>
          </a:xfrm>
          <a:prstGeom prst="rect">
            <a:avLst/>
          </a:prstGeom>
        </p:spPr>
      </p:pic>
      <p:pic>
        <p:nvPicPr>
          <p:cNvPr id="4" name="Bilde 3">
            <a:extLst>
              <a:ext uri="{FF2B5EF4-FFF2-40B4-BE49-F238E27FC236}">
                <a16:creationId xmlns:a16="http://schemas.microsoft.com/office/drawing/2014/main" id="{5AD2B532-82FC-A287-BE27-253D12408C9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45339" y="2178144"/>
            <a:ext cx="2514632" cy="871211"/>
          </a:xfrm>
          <a:prstGeom prst="rect">
            <a:avLst/>
          </a:prstGeom>
        </p:spPr>
      </p:pic>
      <p:pic>
        <p:nvPicPr>
          <p:cNvPr id="5" name="Bilde 4">
            <a:extLst>
              <a:ext uri="{FF2B5EF4-FFF2-40B4-BE49-F238E27FC236}">
                <a16:creationId xmlns:a16="http://schemas.microsoft.com/office/drawing/2014/main" id="{81EE8B69-0AC9-9D1E-726C-3B2119F98A8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770764" y="3040346"/>
            <a:ext cx="2541033" cy="1207816"/>
          </a:xfrm>
          <a:prstGeom prst="rect">
            <a:avLst/>
          </a:prstGeom>
        </p:spPr>
      </p:pic>
      <p:pic>
        <p:nvPicPr>
          <p:cNvPr id="6" name="Bilde 5">
            <a:extLst>
              <a:ext uri="{FF2B5EF4-FFF2-40B4-BE49-F238E27FC236}">
                <a16:creationId xmlns:a16="http://schemas.microsoft.com/office/drawing/2014/main" id="{14397099-FB21-96D2-D7B7-F2A36FEF7D6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899083" y="2431102"/>
            <a:ext cx="2461836" cy="673210"/>
          </a:xfrm>
          <a:prstGeom prst="rect">
            <a:avLst/>
          </a:prstGeom>
        </p:spPr>
      </p:pic>
      <p:pic>
        <p:nvPicPr>
          <p:cNvPr id="7" name="Bilde 6">
            <a:extLst>
              <a:ext uri="{FF2B5EF4-FFF2-40B4-BE49-F238E27FC236}">
                <a16:creationId xmlns:a16="http://schemas.microsoft.com/office/drawing/2014/main" id="{DB9098FD-5E25-A083-C451-E60140DC07D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584226" y="2486845"/>
            <a:ext cx="5860879" cy="1485020"/>
          </a:xfrm>
          <a:prstGeom prst="rect">
            <a:avLst/>
          </a:prstGeom>
        </p:spPr>
      </p:pic>
      <p:pic>
        <p:nvPicPr>
          <p:cNvPr id="11" name="Bilde 10">
            <a:extLst>
              <a:ext uri="{FF2B5EF4-FFF2-40B4-BE49-F238E27FC236}">
                <a16:creationId xmlns:a16="http://schemas.microsoft.com/office/drawing/2014/main" id="{5389FC2B-5C52-D6AF-1FE4-18C594114F5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493434" y="3426250"/>
            <a:ext cx="4699261" cy="620408"/>
          </a:xfrm>
          <a:prstGeom prst="rect">
            <a:avLst/>
          </a:prstGeom>
        </p:spPr>
      </p:pic>
      <p:pic>
        <p:nvPicPr>
          <p:cNvPr id="12" name="Bilde 11">
            <a:extLst>
              <a:ext uri="{FF2B5EF4-FFF2-40B4-BE49-F238E27FC236}">
                <a16:creationId xmlns:a16="http://schemas.microsoft.com/office/drawing/2014/main" id="{ADAF4019-BC47-63E1-DBC2-32CFB02F92AF}"/>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235105" y="3832557"/>
            <a:ext cx="4435261" cy="1445420"/>
          </a:xfrm>
          <a:prstGeom prst="rect">
            <a:avLst/>
          </a:prstGeom>
        </p:spPr>
      </p:pic>
      <p:pic>
        <p:nvPicPr>
          <p:cNvPr id="14" name="Bilde 13">
            <a:extLst>
              <a:ext uri="{FF2B5EF4-FFF2-40B4-BE49-F238E27FC236}">
                <a16:creationId xmlns:a16="http://schemas.microsoft.com/office/drawing/2014/main" id="{783362FF-E8D3-6CF7-EF47-D82030700A0A}"/>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772177" y="4025034"/>
            <a:ext cx="3069042" cy="1293618"/>
          </a:xfrm>
          <a:prstGeom prst="rect">
            <a:avLst/>
          </a:prstGeom>
        </p:spPr>
      </p:pic>
    </p:spTree>
    <p:extLst>
      <p:ext uri="{BB962C8B-B14F-4D97-AF65-F5344CB8AC3E}">
        <p14:creationId xmlns:p14="http://schemas.microsoft.com/office/powerpoint/2010/main" val="1012424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ppt_y</p:attrName>
                                        </p:attrNameLst>
                                      </p:cBhvr>
                                      <p:tavLst>
                                        <p:tav tm="0">
                                          <p:val>
                                            <p:strVal val="#ppt_y+#ppt_h*1.125000"/>
                                          </p:val>
                                        </p:tav>
                                        <p:tav tm="100000">
                                          <p:val>
                                            <p:strVal val="#ppt_y"/>
                                          </p:val>
                                        </p:tav>
                                      </p:tavLst>
                                    </p:anim>
                                    <p:animEffect transition="in" filter="wipe(up)">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p:tgtEl>
                                          <p:spTgt spid="4"/>
                                        </p:tgtEl>
                                        <p:attrNameLst>
                                          <p:attrName>ppt_y</p:attrName>
                                        </p:attrNameLst>
                                      </p:cBhvr>
                                      <p:tavLst>
                                        <p:tav tm="0">
                                          <p:val>
                                            <p:strVal val="#ppt_y+#ppt_h*1.125000"/>
                                          </p:val>
                                        </p:tav>
                                        <p:tav tm="100000">
                                          <p:val>
                                            <p:strVal val="#ppt_y"/>
                                          </p:val>
                                        </p:tav>
                                      </p:tavLst>
                                    </p:anim>
                                    <p:animEffect transition="in" filter="wipe(up)">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p:tgtEl>
                                          <p:spTgt spid="5"/>
                                        </p:tgtEl>
                                        <p:attrNameLst>
                                          <p:attrName>ppt_y</p:attrName>
                                        </p:attrNameLst>
                                      </p:cBhvr>
                                      <p:tavLst>
                                        <p:tav tm="0">
                                          <p:val>
                                            <p:strVal val="#ppt_y+#ppt_h*1.125000"/>
                                          </p:val>
                                        </p:tav>
                                        <p:tav tm="100000">
                                          <p:val>
                                            <p:strVal val="#ppt_y"/>
                                          </p:val>
                                        </p:tav>
                                      </p:tavLst>
                                    </p:anim>
                                    <p:animEffect transition="in" filter="wipe(up)">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p:tgtEl>
                                          <p:spTgt spid="6"/>
                                        </p:tgtEl>
                                        <p:attrNameLst>
                                          <p:attrName>ppt_y</p:attrName>
                                        </p:attrNameLst>
                                      </p:cBhvr>
                                      <p:tavLst>
                                        <p:tav tm="0">
                                          <p:val>
                                            <p:strVal val="#ppt_y+#ppt_h*1.125000"/>
                                          </p:val>
                                        </p:tav>
                                        <p:tav tm="100000">
                                          <p:val>
                                            <p:strVal val="#ppt_y"/>
                                          </p:val>
                                        </p:tav>
                                      </p:tavLst>
                                    </p:anim>
                                    <p:animEffect transition="in" filter="wipe(up)">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p:tgtEl>
                                          <p:spTgt spid="7"/>
                                        </p:tgtEl>
                                        <p:attrNameLst>
                                          <p:attrName>ppt_y</p:attrName>
                                        </p:attrNameLst>
                                      </p:cBhvr>
                                      <p:tavLst>
                                        <p:tav tm="0">
                                          <p:val>
                                            <p:strVal val="#ppt_y+#ppt_h*1.125000"/>
                                          </p:val>
                                        </p:tav>
                                        <p:tav tm="100000">
                                          <p:val>
                                            <p:strVal val="#ppt_y"/>
                                          </p:val>
                                        </p:tav>
                                      </p:tavLst>
                                    </p:anim>
                                    <p:animEffect transition="in" filter="wipe(up)">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p:tgtEl>
                                          <p:spTgt spid="14"/>
                                        </p:tgtEl>
                                        <p:attrNameLst>
                                          <p:attrName>ppt_y</p:attrName>
                                        </p:attrNameLst>
                                      </p:cBhvr>
                                      <p:tavLst>
                                        <p:tav tm="0">
                                          <p:val>
                                            <p:strVal val="#ppt_y+#ppt_h*1.125000"/>
                                          </p:val>
                                        </p:tav>
                                        <p:tav tm="100000">
                                          <p:val>
                                            <p:strVal val="#ppt_y"/>
                                          </p:val>
                                        </p:tav>
                                      </p:tavLst>
                                    </p:anim>
                                    <p:animEffect transition="in" filter="wipe(up)">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p:tgtEl>
                                          <p:spTgt spid="11"/>
                                        </p:tgtEl>
                                        <p:attrNameLst>
                                          <p:attrName>ppt_y</p:attrName>
                                        </p:attrNameLst>
                                      </p:cBhvr>
                                      <p:tavLst>
                                        <p:tav tm="0">
                                          <p:val>
                                            <p:strVal val="#ppt_y+#ppt_h*1.125000"/>
                                          </p:val>
                                        </p:tav>
                                        <p:tav tm="100000">
                                          <p:val>
                                            <p:strVal val="#ppt_y"/>
                                          </p:val>
                                        </p:tav>
                                      </p:tavLst>
                                    </p:anim>
                                    <p:animEffect transition="in" filter="wipe(up)">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p:tgtEl>
                                          <p:spTgt spid="12"/>
                                        </p:tgtEl>
                                        <p:attrNameLst>
                                          <p:attrName>ppt_y</p:attrName>
                                        </p:attrNameLst>
                                      </p:cBhvr>
                                      <p:tavLst>
                                        <p:tav tm="0">
                                          <p:val>
                                            <p:strVal val="#ppt_y+#ppt_h*1.125000"/>
                                          </p:val>
                                        </p:tav>
                                        <p:tav tm="100000">
                                          <p:val>
                                            <p:strVal val="#ppt_y"/>
                                          </p:val>
                                        </p:tav>
                                      </p:tavLst>
                                    </p:anim>
                                    <p:animEffect transition="in" filter="wipe(up)">
                                      <p:cBhvr>
                                        <p:cTn id="5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00014F9-EF1B-0A48-AB94-B2B50C254B88}"/>
              </a:ext>
            </a:extLst>
          </p:cNvPr>
          <p:cNvSpPr>
            <a:spLocks noGrp="1"/>
          </p:cNvSpPr>
          <p:nvPr>
            <p:ph type="title"/>
          </p:nvPr>
        </p:nvSpPr>
        <p:spPr/>
        <p:txBody>
          <a:bodyPr/>
          <a:lstStyle/>
          <a:p>
            <a:r>
              <a:rPr lang="nb-NO"/>
              <a:t>Bekymringsmelding skal avklares innen én uke</a:t>
            </a:r>
            <a:endParaRPr lang="en-US"/>
          </a:p>
        </p:txBody>
      </p:sp>
      <p:sp>
        <p:nvSpPr>
          <p:cNvPr id="4" name="Plassholder for tekst 3">
            <a:extLst>
              <a:ext uri="{FF2B5EF4-FFF2-40B4-BE49-F238E27FC236}">
                <a16:creationId xmlns:a16="http://schemas.microsoft.com/office/drawing/2014/main" id="{0057FC64-3F6B-A443-85E8-ABD52A772611}"/>
              </a:ext>
            </a:extLst>
          </p:cNvPr>
          <p:cNvSpPr>
            <a:spLocks noGrp="1"/>
          </p:cNvSpPr>
          <p:nvPr>
            <p:ph idx="1"/>
          </p:nvPr>
        </p:nvSpPr>
        <p:spPr/>
        <p:txBody>
          <a:bodyPr vert="horz" lIns="91440" tIns="45720" rIns="91440" bIns="45720" rtlCol="0" anchor="t">
            <a:normAutofit/>
          </a:bodyPr>
          <a:lstStyle/>
          <a:p>
            <a:pPr marL="285750" indent="-285750">
              <a:buFont typeface="Arial" panose="020B0604020202020204" pitchFamily="34" charset="0"/>
              <a:buChar char="•"/>
            </a:pPr>
            <a:r>
              <a:rPr lang="nb-NO" sz="1800">
                <a:ea typeface="+mn-lt"/>
              </a:rPr>
              <a:t>Når du har sendt inn en bekymringsmelding, vurderer barnevernet om meldingen skal følges opp med en undersøkelse, eller om den skal henlegges. </a:t>
            </a:r>
          </a:p>
          <a:p>
            <a:pPr marL="285750" indent="-285750">
              <a:buFont typeface="Arial" panose="020B0604020202020204" pitchFamily="34" charset="0"/>
              <a:buChar char="•"/>
            </a:pPr>
            <a:r>
              <a:rPr lang="nb-NO" sz="1800">
                <a:ea typeface="+mn-lt"/>
              </a:rPr>
              <a:t>Dette skal barnevernet gjøre </a:t>
            </a:r>
            <a:r>
              <a:rPr lang="nb-NO" sz="1800" b="1">
                <a:ea typeface="+mn-lt"/>
              </a:rPr>
              <a:t>innen én uke</a:t>
            </a:r>
            <a:r>
              <a:rPr lang="nb-NO" sz="1800">
                <a:ea typeface="+mn-lt"/>
              </a:rPr>
              <a:t> fra de mottar meldingen. </a:t>
            </a:r>
          </a:p>
          <a:p>
            <a:pPr marL="285750" indent="-285750">
              <a:buFont typeface="Arial" panose="020B0604020202020204" pitchFamily="34" charset="0"/>
              <a:buChar char="•"/>
            </a:pPr>
            <a:r>
              <a:rPr lang="nb-NO" sz="1800">
                <a:ea typeface="+mn-lt"/>
              </a:rPr>
              <a:t>De fleste meldinger blir fulgt opp med en </a:t>
            </a:r>
            <a:r>
              <a:rPr lang="nb-NO" sz="1800" b="1">
                <a:ea typeface="+mn-lt"/>
              </a:rPr>
              <a:t>undersøkelse</a:t>
            </a:r>
            <a:r>
              <a:rPr lang="nb-NO" sz="1800">
                <a:ea typeface="+mn-lt"/>
              </a:rPr>
              <a:t>.</a:t>
            </a:r>
          </a:p>
          <a:p>
            <a:pPr marL="285750" indent="-285750">
              <a:buFont typeface="Arial" panose="020B0604020202020204" pitchFamily="34" charset="0"/>
              <a:buChar char="•"/>
            </a:pPr>
            <a:r>
              <a:rPr lang="nb-NO" sz="1800">
                <a:ea typeface="+mn-lt"/>
              </a:rPr>
              <a:t>Det er barnevernet i kommunen der barnet bor, som følger opp bekymringsmeldingen. </a:t>
            </a:r>
          </a:p>
          <a:p>
            <a:pPr marL="285750" indent="-285750">
              <a:buFont typeface="Arial" panose="020B0604020202020204" pitchFamily="34" charset="0"/>
              <a:buChar char="•"/>
            </a:pPr>
            <a:r>
              <a:rPr lang="nb-NO" sz="1800">
                <a:ea typeface="+mn-lt"/>
              </a:rPr>
              <a:t>Offentlig melder skal få </a:t>
            </a:r>
            <a:r>
              <a:rPr lang="nb-NO" sz="1800" b="1">
                <a:ea typeface="+mn-lt"/>
              </a:rPr>
              <a:t>tilbakemelding </a:t>
            </a:r>
            <a:r>
              <a:rPr lang="nb-NO" sz="1800">
                <a:ea typeface="+mn-lt"/>
              </a:rPr>
              <a:t>om at meldingen er mottatt og om det åpnes undersøkelse eller ikke.</a:t>
            </a:r>
            <a:endParaRPr lang="en-US" sz="1800">
              <a:ea typeface="+mn-lt"/>
            </a:endParaRPr>
          </a:p>
          <a:p>
            <a:pPr marL="285750" indent="-285750">
              <a:buFont typeface="Arial" panose="020B0604020202020204" pitchFamily="34" charset="0"/>
              <a:buChar char="•"/>
            </a:pPr>
            <a:endParaRPr lang="nb-NO"/>
          </a:p>
          <a:p>
            <a:pPr marL="285750" indent="-285750">
              <a:buFont typeface="Arial,Sans-Serif" panose="020B0604020202020204" pitchFamily="34" charset="0"/>
              <a:buChar char="•"/>
            </a:pPr>
            <a:endParaRPr lang="nb-NO" i="1"/>
          </a:p>
          <a:p>
            <a:endParaRPr lang="nb-NO"/>
          </a:p>
        </p:txBody>
      </p:sp>
    </p:spTree>
    <p:extLst>
      <p:ext uri="{BB962C8B-B14F-4D97-AF65-F5344CB8AC3E}">
        <p14:creationId xmlns:p14="http://schemas.microsoft.com/office/powerpoint/2010/main" val="1741919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00014F9-EF1B-0A48-AB94-B2B50C254B88}"/>
              </a:ext>
            </a:extLst>
          </p:cNvPr>
          <p:cNvSpPr>
            <a:spLocks noGrp="1"/>
          </p:cNvSpPr>
          <p:nvPr>
            <p:ph type="title"/>
          </p:nvPr>
        </p:nvSpPr>
        <p:spPr>
          <a:xfrm>
            <a:off x="838200" y="908050"/>
            <a:ext cx="10134600" cy="782638"/>
          </a:xfrm>
        </p:spPr>
        <p:txBody>
          <a:bodyPr>
            <a:noAutofit/>
          </a:bodyPr>
          <a:lstStyle/>
          <a:p>
            <a:r>
              <a:rPr lang="nb-NO"/>
              <a:t>Barnevernstjenestens undersøkelse</a:t>
            </a:r>
          </a:p>
        </p:txBody>
      </p:sp>
      <p:sp>
        <p:nvSpPr>
          <p:cNvPr id="4" name="Plassholder for tekst 3">
            <a:extLst>
              <a:ext uri="{FF2B5EF4-FFF2-40B4-BE49-F238E27FC236}">
                <a16:creationId xmlns:a16="http://schemas.microsoft.com/office/drawing/2014/main" id="{0057FC64-3F6B-A443-85E8-ABD52A772611}"/>
              </a:ext>
            </a:extLst>
          </p:cNvPr>
          <p:cNvSpPr>
            <a:spLocks noGrp="1"/>
          </p:cNvSpPr>
          <p:nvPr>
            <p:ph idx="1"/>
          </p:nvPr>
        </p:nvSpPr>
        <p:spPr/>
        <p:txBody>
          <a:bodyPr vert="horz" lIns="91440" tIns="45720" rIns="91440" bIns="45720" rtlCol="0" anchor="t">
            <a:normAutofit fontScale="92500" lnSpcReduction="10000"/>
          </a:bodyPr>
          <a:lstStyle/>
          <a:p>
            <a:pPr marL="285750" indent="-285750">
              <a:buFont typeface="Arial" panose="020B0604020202020204" pitchFamily="34" charset="0"/>
              <a:buChar char="•"/>
            </a:pPr>
            <a:r>
              <a:rPr lang="nb-NO" sz="1800" dirty="0">
                <a:ea typeface="+mn-lt"/>
              </a:rPr>
              <a:t>Barnevernstjenesten skal åpne undersøkelse når det er rimelig grunn til å anta at </a:t>
            </a:r>
            <a:r>
              <a:rPr lang="nb-NO" dirty="0">
                <a:ea typeface="+mn-lt"/>
              </a:rPr>
              <a:t>det foreligger forhold som kan gi grunnlag for tiltak etter barnevernloven.</a:t>
            </a:r>
            <a:r>
              <a:rPr lang="nb-NO" sz="1800" dirty="0">
                <a:ea typeface="+mn-lt"/>
              </a:rPr>
              <a:t> </a:t>
            </a:r>
          </a:p>
          <a:p>
            <a:pPr marL="285750" indent="-285750">
              <a:buFont typeface="Arial" panose="020B0604020202020204" pitchFamily="34" charset="0"/>
              <a:buChar char="•"/>
            </a:pPr>
            <a:r>
              <a:rPr lang="nb-NO" sz="1800" dirty="0">
                <a:ea typeface="+mn-lt"/>
              </a:rPr>
              <a:t>Undersøkelsen kan handle om bekymring knyttet til omsorgssituasjonen eller bekymring knyttet til barnets </a:t>
            </a:r>
            <a:r>
              <a:rPr lang="nb-NO" sz="1800" dirty="0" err="1">
                <a:ea typeface="+mn-lt"/>
              </a:rPr>
              <a:t>atferdsuttrykk</a:t>
            </a:r>
            <a:r>
              <a:rPr lang="nb-NO" dirty="0">
                <a:ea typeface="+mn-lt"/>
              </a:rPr>
              <a:t>.</a:t>
            </a:r>
            <a:endParaRPr lang="en-US" sz="1800" dirty="0"/>
          </a:p>
          <a:p>
            <a:pPr marL="285750" indent="-285750">
              <a:buFont typeface="Arial" panose="020B0604020202020204" pitchFamily="34" charset="0"/>
              <a:buChar char="•"/>
            </a:pPr>
            <a:r>
              <a:rPr lang="nb-NO" sz="1800" dirty="0">
                <a:ea typeface="+mn-lt"/>
              </a:rPr>
              <a:t>Undersøkelsen skal gjennomføres slik at den i minst mulig grad skader den den berører.</a:t>
            </a:r>
          </a:p>
          <a:p>
            <a:pPr marL="285750" indent="-285750">
              <a:buFont typeface="Arial" panose="020B0604020202020204" pitchFamily="34" charset="0"/>
              <a:buChar char="•"/>
            </a:pPr>
            <a:r>
              <a:rPr lang="nb-NO" sz="1800" dirty="0">
                <a:ea typeface="+mn-lt"/>
              </a:rPr>
              <a:t>Undersøkelsen skal gjøres så grundig som nødvendig, men samtidig ikke gjøres mer omfattende enn formålet tilsier. </a:t>
            </a:r>
          </a:p>
          <a:p>
            <a:pPr marL="285750" indent="-285750">
              <a:buFont typeface="Arial" panose="020B0604020202020204" pitchFamily="34" charset="0"/>
              <a:buChar char="•"/>
            </a:pPr>
            <a:r>
              <a:rPr lang="nb-NO" sz="1800" dirty="0">
                <a:ea typeface="+mn-lt"/>
              </a:rPr>
              <a:t>Undersøkelsen skal etter hovedregel gjennomføres i løpet av tre måneder. </a:t>
            </a:r>
          </a:p>
          <a:p>
            <a:pPr marL="285750" indent="-285750">
              <a:buFont typeface="Arial" panose="020B0604020202020204" pitchFamily="34" charset="0"/>
              <a:buChar char="•"/>
            </a:pPr>
            <a:r>
              <a:rPr lang="nb-NO" sz="1800" dirty="0">
                <a:ea typeface="+mn-lt"/>
              </a:rPr>
              <a:t>Offentlig melder skal få beskjed om at undersøkelsen er gjennomført, og om den er henlagt uten tiltak eller om barnevernstjenesten følger opp saken videre.</a:t>
            </a:r>
          </a:p>
          <a:p>
            <a:pPr marL="285750" indent="-285750">
              <a:buFont typeface="Arial" panose="020B0604020202020204" pitchFamily="34" charset="0"/>
              <a:buChar char="•"/>
            </a:pPr>
            <a:r>
              <a:rPr lang="nb-NO" sz="1800" dirty="0"/>
              <a:t>Barnevernstjenesten har i konkrete tilfeller og når det er nødvendig for oppfølging av barnet, anledning til å gi tilbakemelding til offentlig melder om hvilke tiltak som er iverksatt.</a:t>
            </a:r>
          </a:p>
          <a:p>
            <a:pPr marL="0" indent="0">
              <a:buNone/>
            </a:pPr>
            <a:endParaRPr lang="nb-NO" sz="1800" dirty="0"/>
          </a:p>
          <a:p>
            <a:endParaRPr lang="nb-NO" dirty="0"/>
          </a:p>
          <a:p>
            <a:endParaRPr lang="nb-NO" dirty="0"/>
          </a:p>
          <a:p>
            <a:endParaRPr lang="nb-NO" dirty="0"/>
          </a:p>
        </p:txBody>
      </p:sp>
    </p:spTree>
    <p:extLst>
      <p:ext uri="{BB962C8B-B14F-4D97-AF65-F5344CB8AC3E}">
        <p14:creationId xmlns:p14="http://schemas.microsoft.com/office/powerpoint/2010/main" val="4337878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8D279DE-35C4-4B24-96B5-2CC8F2199402}"/>
              </a:ext>
            </a:extLst>
          </p:cNvPr>
          <p:cNvSpPr>
            <a:spLocks noGrp="1"/>
          </p:cNvSpPr>
          <p:nvPr>
            <p:ph type="title"/>
          </p:nvPr>
        </p:nvSpPr>
        <p:spPr/>
        <p:txBody>
          <a:bodyPr>
            <a:normAutofit/>
          </a:bodyPr>
          <a:lstStyle/>
          <a:p>
            <a:r>
              <a:rPr lang="nb-NO"/>
              <a:t>Mens det pågår en undersøkelse</a:t>
            </a:r>
          </a:p>
        </p:txBody>
      </p:sp>
      <p:sp>
        <p:nvSpPr>
          <p:cNvPr id="3" name="Plassholder for innhold 2">
            <a:extLst>
              <a:ext uri="{FF2B5EF4-FFF2-40B4-BE49-F238E27FC236}">
                <a16:creationId xmlns:a16="http://schemas.microsoft.com/office/drawing/2014/main" id="{B62A5A5A-8253-4CDA-8A7F-57AE919065A6}"/>
              </a:ext>
            </a:extLst>
          </p:cNvPr>
          <p:cNvSpPr>
            <a:spLocks noGrp="1"/>
          </p:cNvSpPr>
          <p:nvPr>
            <p:ph sz="half" idx="1"/>
          </p:nvPr>
        </p:nvSpPr>
        <p:spPr/>
        <p:txBody>
          <a:bodyPr/>
          <a:lstStyle/>
          <a:p>
            <a:r>
              <a:rPr lang="nb-NO" dirty="0"/>
              <a:t>Undersøkelsesfasen kan være svært krevende for barn og foreldre – og kanskje også for deg som har meldt bekymring.</a:t>
            </a:r>
          </a:p>
          <a:p>
            <a:r>
              <a:rPr lang="nb-NO" dirty="0"/>
              <a:t>Dersom familien samtykker, er denne fasen også en anledning til å få til et samarbeid mellom ulike hjelpeinstanser, skole og barnehage.</a:t>
            </a:r>
          </a:p>
          <a:p>
            <a:r>
              <a:rPr lang="nb-NO" dirty="0"/>
              <a:t>Du kan kontakte barnevernet underveis om du har spørsmål eller ønsker om å bidra. Barnevernet vurderer hva de kan dele av informasjon.</a:t>
            </a:r>
          </a:p>
          <a:p>
            <a:r>
              <a:rPr lang="nb-NO" dirty="0"/>
              <a:t>Fortsett å se barnet.</a:t>
            </a:r>
          </a:p>
        </p:txBody>
      </p:sp>
      <p:sp>
        <p:nvSpPr>
          <p:cNvPr id="4" name="Plassholder for innhold 3">
            <a:extLst>
              <a:ext uri="{FF2B5EF4-FFF2-40B4-BE49-F238E27FC236}">
                <a16:creationId xmlns:a16="http://schemas.microsoft.com/office/drawing/2014/main" id="{8DF1CB0B-2338-4B81-8EB6-263FBEFE8C06}"/>
              </a:ext>
            </a:extLst>
          </p:cNvPr>
          <p:cNvSpPr>
            <a:spLocks noGrp="1"/>
          </p:cNvSpPr>
          <p:nvPr>
            <p:ph sz="half" idx="2"/>
          </p:nvPr>
        </p:nvSpPr>
        <p:spPr/>
        <p:txBody>
          <a:bodyPr/>
          <a:lstStyle/>
          <a:p>
            <a:pPr marL="0" indent="0">
              <a:buNone/>
            </a:pPr>
            <a:r>
              <a:rPr lang="nb-NO" sz="2800" i="1" dirty="0"/>
              <a:t>«Når du får en bekymringsmelding – hjerte pumper, du blir panisk, får panikk. De trenger ikke være så  hemmelighetsfulle. Panikken starter når de er hemmelighetsfulle»</a:t>
            </a:r>
          </a:p>
          <a:p>
            <a:pPr marL="0" indent="0">
              <a:buNone/>
            </a:pPr>
            <a:endParaRPr lang="nb-NO" dirty="0"/>
          </a:p>
          <a:p>
            <a:pPr marL="0" indent="0">
              <a:buNone/>
            </a:pPr>
            <a:r>
              <a:rPr lang="nb-NO" sz="1600" dirty="0"/>
              <a:t>Mor fra intervju «Et bedre møte med barnevernet». Bydel Søndre Nordstrand</a:t>
            </a:r>
          </a:p>
        </p:txBody>
      </p:sp>
    </p:spTree>
    <p:extLst>
      <p:ext uri="{BB962C8B-B14F-4D97-AF65-F5344CB8AC3E}">
        <p14:creationId xmlns:p14="http://schemas.microsoft.com/office/powerpoint/2010/main" val="3690648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llipse 12">
            <a:extLst>
              <a:ext uri="{FF2B5EF4-FFF2-40B4-BE49-F238E27FC236}">
                <a16:creationId xmlns:a16="http://schemas.microsoft.com/office/drawing/2014/main" id="{774C258C-8949-3844-BC60-33F1227FB17E}"/>
              </a:ext>
            </a:extLst>
          </p:cNvPr>
          <p:cNvSpPr/>
          <p:nvPr/>
        </p:nvSpPr>
        <p:spPr>
          <a:xfrm>
            <a:off x="9218612" y="3789040"/>
            <a:ext cx="3811588" cy="3811588"/>
          </a:xfrm>
          <a:prstGeom prst="ellipse">
            <a:avLst/>
          </a:prstGeom>
          <a:solidFill>
            <a:srgbClr val="E0C2A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900014F9-EF1B-0A48-AB94-B2B50C254B88}"/>
              </a:ext>
            </a:extLst>
          </p:cNvPr>
          <p:cNvSpPr>
            <a:spLocks noGrp="1"/>
          </p:cNvSpPr>
          <p:nvPr>
            <p:ph type="title"/>
          </p:nvPr>
        </p:nvSpPr>
        <p:spPr>
          <a:xfrm>
            <a:off x="839788" y="980728"/>
            <a:ext cx="4680148" cy="785018"/>
          </a:xfrm>
        </p:spPr>
        <p:txBody>
          <a:bodyPr/>
          <a:lstStyle/>
          <a:p>
            <a:r>
              <a:rPr lang="nb-NO"/>
              <a:t>Eksempler på aktiviteter i en undersøkelse: </a:t>
            </a:r>
          </a:p>
        </p:txBody>
      </p:sp>
      <p:sp>
        <p:nvSpPr>
          <p:cNvPr id="4" name="Plassholder for tekst 3">
            <a:extLst>
              <a:ext uri="{FF2B5EF4-FFF2-40B4-BE49-F238E27FC236}">
                <a16:creationId xmlns:a16="http://schemas.microsoft.com/office/drawing/2014/main" id="{0057FC64-3F6B-A443-85E8-ABD52A772611}"/>
              </a:ext>
            </a:extLst>
          </p:cNvPr>
          <p:cNvSpPr>
            <a:spLocks noGrp="1"/>
          </p:cNvSpPr>
          <p:nvPr>
            <p:ph type="body" sz="half" idx="2"/>
          </p:nvPr>
        </p:nvSpPr>
        <p:spPr>
          <a:xfrm>
            <a:off x="839788" y="2065337"/>
            <a:ext cx="4680148" cy="4021138"/>
          </a:xfrm>
        </p:spPr>
        <p:txBody>
          <a:bodyPr vert="horz" lIns="91440" tIns="45720" rIns="91440" bIns="45720" rtlCol="0" anchor="t">
            <a:normAutofit lnSpcReduction="10000"/>
          </a:bodyPr>
          <a:lstStyle/>
          <a:p>
            <a:pPr marL="285750" indent="-285750">
              <a:buFont typeface="Arial" panose="020B0604020202020204" pitchFamily="34" charset="0"/>
              <a:buChar char="•"/>
            </a:pPr>
            <a:r>
              <a:rPr lang="nb-NO">
                <a:ea typeface="+mn-lt"/>
              </a:rPr>
              <a:t>samtaler med barn og foreldre</a:t>
            </a:r>
          </a:p>
          <a:p>
            <a:pPr marL="285750" indent="-285750">
              <a:buChar char="•"/>
            </a:pPr>
            <a:r>
              <a:rPr lang="nb-NO">
                <a:ea typeface="+mn-lt"/>
              </a:rPr>
              <a:t>hjemmebesøk</a:t>
            </a:r>
          </a:p>
          <a:p>
            <a:pPr marL="285750" indent="-285750">
              <a:buChar char="•"/>
            </a:pPr>
            <a:r>
              <a:rPr lang="nb-NO">
                <a:ea typeface="+mn-lt"/>
              </a:rPr>
              <a:t>innhenting av opplysninger fra andre instanser</a:t>
            </a:r>
            <a:endParaRPr lang="nb-NO"/>
          </a:p>
          <a:p>
            <a:pPr marL="285750" indent="-285750">
              <a:buChar char="•"/>
            </a:pPr>
            <a:r>
              <a:rPr lang="nb-NO"/>
              <a:t>kartlegging av ressurser i familie og nettverk</a:t>
            </a:r>
          </a:p>
          <a:p>
            <a:r>
              <a:rPr lang="nb-NO"/>
              <a:t>Barnevernet har også anledning til å </a:t>
            </a:r>
            <a:r>
              <a:rPr lang="nb-NO" b="1"/>
              <a:t>innhente bistand </a:t>
            </a:r>
            <a:r>
              <a:rPr lang="nb-NO"/>
              <a:t>i undersøkelsen, som for eksempel:</a:t>
            </a:r>
          </a:p>
          <a:p>
            <a:pPr marL="285750" indent="-285750">
              <a:buChar char="•"/>
            </a:pPr>
            <a:r>
              <a:rPr lang="nb-NO"/>
              <a:t>bruk av sakkyndig  eller senter for foreldre og barn </a:t>
            </a:r>
          </a:p>
          <a:p>
            <a:pPr marL="285750" indent="-285750">
              <a:buChar char="•"/>
            </a:pPr>
            <a:r>
              <a:rPr lang="nb-NO">
                <a:ea typeface="+mn-lt"/>
              </a:rPr>
              <a:t>medisinsk undersøkelse hvis det er mistanke om mishandling eller alvorlige overgrep</a:t>
            </a:r>
          </a:p>
          <a:p>
            <a:r>
              <a:rPr lang="nb-NO">
                <a:ea typeface="+mn-lt"/>
              </a:rPr>
              <a:t>Uansett innhold skal barnet og foreldrene gis mulighet til å medvirke i undersøkelsen. </a:t>
            </a:r>
            <a:endParaRPr lang="nb-NO"/>
          </a:p>
          <a:p>
            <a:endParaRPr lang="nb-NO"/>
          </a:p>
          <a:p>
            <a:endParaRPr lang="nb-NO" sz="2000"/>
          </a:p>
        </p:txBody>
      </p:sp>
      <p:pic>
        <p:nvPicPr>
          <p:cNvPr id="7" name="Plassholder for bilde 6" descr="Et bilde som inneholder person, innendørs, ung, lukk&#10;&#10;Automatisk generert beskrivelse">
            <a:extLst>
              <a:ext uri="{FF2B5EF4-FFF2-40B4-BE49-F238E27FC236}">
                <a16:creationId xmlns:a16="http://schemas.microsoft.com/office/drawing/2014/main" id="{34C9F42F-BF07-9942-BD13-21FD9E29A029}"/>
              </a:ext>
            </a:extLst>
          </p:cNvPr>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6869682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00014F9-EF1B-0A48-AB94-B2B50C254B88}"/>
              </a:ext>
            </a:extLst>
          </p:cNvPr>
          <p:cNvSpPr>
            <a:spLocks noGrp="1"/>
          </p:cNvSpPr>
          <p:nvPr>
            <p:ph type="title"/>
          </p:nvPr>
        </p:nvSpPr>
        <p:spPr/>
        <p:txBody>
          <a:bodyPr/>
          <a:lstStyle/>
          <a:p>
            <a:r>
              <a:rPr lang="nb-NO"/>
              <a:t>En del saker blir henlagt uten tiltak</a:t>
            </a:r>
            <a:endParaRPr lang="en-US"/>
          </a:p>
        </p:txBody>
      </p:sp>
      <p:sp>
        <p:nvSpPr>
          <p:cNvPr id="4" name="Plassholder for tekst 3">
            <a:extLst>
              <a:ext uri="{FF2B5EF4-FFF2-40B4-BE49-F238E27FC236}">
                <a16:creationId xmlns:a16="http://schemas.microsoft.com/office/drawing/2014/main" id="{0057FC64-3F6B-A443-85E8-ABD52A772611}"/>
              </a:ext>
            </a:extLst>
          </p:cNvPr>
          <p:cNvSpPr>
            <a:spLocks noGrp="1"/>
          </p:cNvSpPr>
          <p:nvPr>
            <p:ph idx="1"/>
          </p:nvPr>
        </p:nvSpPr>
        <p:spPr/>
        <p:txBody>
          <a:bodyPr vert="horz" lIns="91440" tIns="45720" rIns="91440" bIns="45720" rtlCol="0" anchor="t">
            <a:normAutofit/>
          </a:bodyPr>
          <a:lstStyle/>
          <a:p>
            <a:pPr marL="285750" indent="-285750"/>
            <a:r>
              <a:rPr lang="nb-NO"/>
              <a:t>En del saker blir henlagt fordi barnevernstjenesten sammen med familien kommer fram til at det </a:t>
            </a:r>
            <a:r>
              <a:rPr lang="nb-NO" b="1"/>
              <a:t>ikke er et særlig behov</a:t>
            </a:r>
            <a:r>
              <a:rPr lang="nb-NO"/>
              <a:t> for tiltak etter barnevernloven.</a:t>
            </a:r>
          </a:p>
          <a:p>
            <a:pPr marL="285750" indent="-285750">
              <a:buChar char="•"/>
            </a:pPr>
            <a:r>
              <a:rPr lang="nb-NO"/>
              <a:t>Noen saker blir henlagt selv om barnevernstjenesten mener familien kan ha nytte av hjelpetiltak.</a:t>
            </a:r>
            <a:endParaRPr lang="en-US"/>
          </a:p>
          <a:p>
            <a:pPr marL="742950" lvl="1" indent="-285750"/>
            <a:r>
              <a:rPr lang="nb-NO"/>
              <a:t>Henleggelsene er da en konsekvens av at familien </a:t>
            </a:r>
            <a:r>
              <a:rPr lang="nb-NO" b="1"/>
              <a:t>ikke samtykker </a:t>
            </a:r>
            <a:r>
              <a:rPr lang="nb-NO"/>
              <a:t>til tiltak.</a:t>
            </a:r>
            <a:endParaRPr lang="en-US"/>
          </a:p>
          <a:p>
            <a:pPr marL="742950" lvl="1" indent="-285750"/>
            <a:r>
              <a:rPr lang="nb-NO"/>
              <a:t>Barnevernstjenesten kan da vurdere å henlegge undersøkelsen </a:t>
            </a:r>
            <a:r>
              <a:rPr lang="nb-NO" i="1"/>
              <a:t>med </a:t>
            </a:r>
            <a:r>
              <a:rPr lang="nb-NO"/>
              <a:t>bekymring</a:t>
            </a:r>
            <a:r>
              <a:rPr lang="nb-NO" i="1"/>
              <a:t>.</a:t>
            </a:r>
          </a:p>
          <a:p>
            <a:pPr marL="285750" indent="-285750"/>
            <a:r>
              <a:rPr lang="nb-NO"/>
              <a:t>Terskelen for at fylkesnemnda kan pålegge hjelpetiltak eller fatte vedtak om andre tvangstiltak er høy. </a:t>
            </a:r>
          </a:p>
          <a:p>
            <a:pPr marL="285750" indent="-285750">
              <a:buChar char="•"/>
            </a:pPr>
            <a:r>
              <a:rPr lang="nb-NO"/>
              <a:t>Det kan derfor oppstå en situasjon der barnevernstjenesten vurderer at det er til barnets beste at barnet får hjelp, men at behovet for hjelp ikke er så sterkt at det grunnlag for sterkere inngripen enn hjelpetiltak. </a:t>
            </a:r>
          </a:p>
          <a:p>
            <a:pPr marL="285750" indent="-285750">
              <a:buChar char="•"/>
            </a:pPr>
            <a:r>
              <a:rPr lang="nb-NO"/>
              <a:t>Det er viktig at det sendes inn ny bekymringsmelding dersom det oppstår nye situasjoner eller hendelse som gir grunn til bekymring.</a:t>
            </a:r>
          </a:p>
          <a:p>
            <a:endParaRPr lang="nb-NO" sz="2000"/>
          </a:p>
        </p:txBody>
      </p:sp>
    </p:spTree>
    <p:extLst>
      <p:ext uri="{BB962C8B-B14F-4D97-AF65-F5344CB8AC3E}">
        <p14:creationId xmlns:p14="http://schemas.microsoft.com/office/powerpoint/2010/main" val="25523179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EC501773-18B7-FC44-93FC-1BB4C180DAE9}"/>
              </a:ext>
            </a:extLst>
          </p:cNvPr>
          <p:cNvPicPr>
            <a:picLocks noChangeAspect="1"/>
          </p:cNvPicPr>
          <p:nvPr/>
        </p:nvPicPr>
        <p:blipFill>
          <a:blip r:embed="rId3">
            <a:alphaModFix amt="50000"/>
          </a:blip>
          <a:stretch>
            <a:fillRect/>
          </a:stretch>
        </p:blipFill>
        <p:spPr>
          <a:xfrm>
            <a:off x="6740770" y="2146302"/>
            <a:ext cx="4611442" cy="2954335"/>
          </a:xfrm>
          <a:prstGeom prst="rect">
            <a:avLst/>
          </a:prstGeom>
        </p:spPr>
      </p:pic>
      <p:sp>
        <p:nvSpPr>
          <p:cNvPr id="2" name="Tittel 1">
            <a:extLst>
              <a:ext uri="{FF2B5EF4-FFF2-40B4-BE49-F238E27FC236}">
                <a16:creationId xmlns:a16="http://schemas.microsoft.com/office/drawing/2014/main" id="{900014F9-EF1B-0A48-AB94-B2B50C254B88}"/>
              </a:ext>
            </a:extLst>
          </p:cNvPr>
          <p:cNvSpPr>
            <a:spLocks noGrp="1"/>
          </p:cNvSpPr>
          <p:nvPr>
            <p:ph type="title"/>
          </p:nvPr>
        </p:nvSpPr>
        <p:spPr/>
        <p:txBody>
          <a:bodyPr/>
          <a:lstStyle/>
          <a:p>
            <a:r>
              <a:rPr lang="nb-NO"/>
              <a:t>Tvangsvedtak</a:t>
            </a:r>
          </a:p>
        </p:txBody>
      </p:sp>
      <p:sp>
        <p:nvSpPr>
          <p:cNvPr id="14" name="Plassholder for tekst 3">
            <a:extLst>
              <a:ext uri="{FF2B5EF4-FFF2-40B4-BE49-F238E27FC236}">
                <a16:creationId xmlns:a16="http://schemas.microsoft.com/office/drawing/2014/main" id="{7447E341-6C97-8749-9150-B2D41FF9F8EF}"/>
              </a:ext>
            </a:extLst>
          </p:cNvPr>
          <p:cNvSpPr txBox="1">
            <a:spLocks/>
          </p:cNvSpPr>
          <p:nvPr/>
        </p:nvSpPr>
        <p:spPr>
          <a:xfrm>
            <a:off x="839788" y="2149262"/>
            <a:ext cx="5256212" cy="380068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Next" panose="020B05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panose="020B05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800" dirty="0">
                <a:latin typeface="Calibri" panose="020F0502020204030204" pitchFamily="34" charset="0"/>
                <a:ea typeface="+mn-lt"/>
                <a:cs typeface="Calibri" panose="020F0502020204030204" pitchFamily="34" charset="0"/>
              </a:rPr>
              <a:t>Dersom frivillige hjelpetiltak fra barneverntjenesten ikke bidrar til gode nok omsorgsvilkår for barnet, og lovens strenge vilkår for sterkere inngripen er innfridd, kan barnevernstjenesten: </a:t>
            </a:r>
          </a:p>
          <a:p>
            <a:r>
              <a:rPr lang="nb-NO" sz="1800" dirty="0">
                <a:latin typeface="Calibri" panose="020F0502020204030204" pitchFamily="34" charset="0"/>
                <a:ea typeface="+mn-lt"/>
                <a:cs typeface="Calibri" panose="020F0502020204030204" pitchFamily="34" charset="0"/>
              </a:rPr>
              <a:t>fremme sak for </a:t>
            </a:r>
            <a:r>
              <a:rPr lang="nb-NO" sz="1800" b="1" dirty="0">
                <a:latin typeface="Calibri" panose="020F0502020204030204" pitchFamily="34" charset="0"/>
                <a:ea typeface="+mn-lt"/>
                <a:cs typeface="Calibri" panose="020F0502020204030204" pitchFamily="34" charset="0"/>
              </a:rPr>
              <a:t>fylkesnemnda</a:t>
            </a:r>
            <a:r>
              <a:rPr lang="nb-NO" sz="1800" dirty="0">
                <a:latin typeface="Calibri" panose="020F0502020204030204" pitchFamily="34" charset="0"/>
                <a:ea typeface="+mn-lt"/>
                <a:cs typeface="Calibri" panose="020F0502020204030204" pitchFamily="34" charset="0"/>
              </a:rPr>
              <a:t> om pålegg av hjelpetiltak i familien for en tidsbegrenset periode. </a:t>
            </a:r>
            <a:endParaRPr lang="nb-NO" sz="1800" dirty="0">
              <a:latin typeface="Calibri" panose="020F0502020204030204" pitchFamily="34" charset="0"/>
              <a:cs typeface="Calibri" panose="020F0502020204030204" pitchFamily="34" charset="0"/>
            </a:endParaRPr>
          </a:p>
          <a:p>
            <a:r>
              <a:rPr lang="nb-NO" sz="1800" dirty="0">
                <a:latin typeface="Calibri" panose="020F0502020204030204" pitchFamily="34" charset="0"/>
                <a:ea typeface="+mn-lt"/>
                <a:cs typeface="Calibri" panose="020F0502020204030204" pitchFamily="34" charset="0"/>
              </a:rPr>
              <a:t>legge opp sak for fylkesnemnda med spørsmål om tvangsvedtak; som f.eks. omsorgsovertakelse. </a:t>
            </a:r>
          </a:p>
          <a:p>
            <a:r>
              <a:rPr lang="nb-NO" sz="1800" dirty="0">
                <a:latin typeface="Calibri" panose="020F0502020204030204" pitchFamily="34" charset="0"/>
                <a:ea typeface="+mn-lt"/>
                <a:cs typeface="Calibri" panose="020F0502020204030204" pitchFamily="34" charset="0"/>
              </a:rPr>
              <a:t>plassere barnet akutt dersom det er fare for at barnet blir vesentlig skadelidende ved å forbli i hjemmet.</a:t>
            </a:r>
          </a:p>
          <a:p>
            <a:r>
              <a:rPr lang="nb-NO" sz="1800" dirty="0">
                <a:latin typeface="Calibri" panose="020F0502020204030204" pitchFamily="34" charset="0"/>
                <a:ea typeface="+mn-lt"/>
                <a:cs typeface="Calibri" panose="020F0502020204030204" pitchFamily="34" charset="0"/>
              </a:rPr>
              <a:t>plassere barnet akutt dersom atferden til barnet setter dets eget liv eller egen helse i fare.</a:t>
            </a:r>
            <a:endParaRPr lang="nb-NO" sz="1800" dirty="0">
              <a:latin typeface="Calibri" panose="020F0502020204030204" pitchFamily="34" charset="0"/>
              <a:cs typeface="Calibri" panose="020F0502020204030204" pitchFamily="34" charset="0"/>
            </a:endParaRPr>
          </a:p>
          <a:p>
            <a:endParaRPr lang="nb-NO" sz="1800" dirty="0">
              <a:latin typeface="Calibri" panose="020F0502020204030204" pitchFamily="34" charset="0"/>
              <a:cs typeface="Calibri" panose="020F0502020204030204" pitchFamily="34" charset="0"/>
            </a:endParaRPr>
          </a:p>
          <a:p>
            <a:endParaRPr lang="nb-NO" sz="1800" dirty="0">
              <a:latin typeface="Calibri" panose="020F0502020204030204" pitchFamily="34" charset="0"/>
              <a:cs typeface="Calibri" panose="020F0502020204030204" pitchFamily="34" charset="0"/>
            </a:endParaRPr>
          </a:p>
        </p:txBody>
      </p:sp>
      <p:sp>
        <p:nvSpPr>
          <p:cNvPr id="15" name="Plassholder for innhold 2">
            <a:extLst>
              <a:ext uri="{FF2B5EF4-FFF2-40B4-BE49-F238E27FC236}">
                <a16:creationId xmlns:a16="http://schemas.microsoft.com/office/drawing/2014/main" id="{71AAF503-2BC2-B340-9E61-BC465445D6DB}"/>
              </a:ext>
            </a:extLst>
          </p:cNvPr>
          <p:cNvSpPr txBox="1">
            <a:spLocks/>
          </p:cNvSpPr>
          <p:nvPr/>
        </p:nvSpPr>
        <p:spPr>
          <a:xfrm>
            <a:off x="6815137" y="2234990"/>
            <a:ext cx="4537075" cy="24860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Next" panose="020B05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panose="020B05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b-NO" sz="1800" b="1">
                <a:latin typeface="Calibri" panose="020F0502020204030204" pitchFamily="34" charset="0"/>
                <a:ea typeface="+mn-lt"/>
                <a:cs typeface="Calibri" panose="020F0502020204030204" pitchFamily="34" charset="0"/>
              </a:rPr>
              <a:t>Hva er fylkesnemnda?</a:t>
            </a:r>
            <a:endParaRPr lang="nb-NO" sz="1800">
              <a:latin typeface="Calibri" panose="020F0502020204030204" pitchFamily="34" charset="0"/>
              <a:ea typeface="+mn-lt"/>
              <a:cs typeface="Calibri" panose="020F0502020204030204" pitchFamily="34" charset="0"/>
            </a:endParaRPr>
          </a:p>
          <a:p>
            <a:pPr marL="0" indent="0">
              <a:buFont typeface="Arial" panose="020B0604020202020204" pitchFamily="34" charset="0"/>
              <a:buNone/>
            </a:pPr>
            <a:r>
              <a:rPr lang="nb-NO" sz="1800">
                <a:latin typeface="Calibri" panose="020F0502020204030204" pitchFamily="34" charset="0"/>
                <a:ea typeface="+mn-lt"/>
                <a:cs typeface="Calibri" panose="020F0502020204030204" pitchFamily="34" charset="0"/>
              </a:rPr>
              <a:t>Fylkesnemndene</a:t>
            </a:r>
            <a:r>
              <a:rPr lang="nb-NO" sz="1800" b="1">
                <a:latin typeface="Calibri" panose="020F0502020204030204" pitchFamily="34" charset="0"/>
                <a:ea typeface="+mn-lt"/>
                <a:cs typeface="Calibri" panose="020F0502020204030204" pitchFamily="34" charset="0"/>
              </a:rPr>
              <a:t> </a:t>
            </a:r>
            <a:r>
              <a:rPr lang="nb-NO" sz="1800">
                <a:latin typeface="Calibri" panose="020F0502020204030204" pitchFamily="34" charset="0"/>
                <a:ea typeface="+mn-lt"/>
                <a:cs typeface="Calibri" panose="020F0502020204030204" pitchFamily="34" charset="0"/>
              </a:rPr>
              <a:t>er uavhengige statlige organ som fatter tvangsvedtak etter barnevernloven.</a:t>
            </a:r>
          </a:p>
          <a:p>
            <a:pPr marL="0" indent="0">
              <a:buFont typeface="Arial" panose="020B0604020202020204" pitchFamily="34" charset="0"/>
              <a:buNone/>
            </a:pPr>
            <a:r>
              <a:rPr lang="nb-NO" sz="1800">
                <a:latin typeface="Calibri" panose="020F0502020204030204" pitchFamily="34" charset="0"/>
                <a:ea typeface="+mn-lt"/>
                <a:cs typeface="Calibri" panose="020F0502020204030204" pitchFamily="34" charset="0"/>
              </a:rPr>
              <a:t>Fylkesnemndene er partsnøytrale og uavhengige. Alle parter får føre bevis og vitner, og alle parter kan stille spørsmål til motpartens vitner. </a:t>
            </a:r>
          </a:p>
          <a:p>
            <a:pPr marL="0" indent="0">
              <a:buFont typeface="Arial" panose="020B0604020202020204" pitchFamily="34" charset="0"/>
              <a:buNone/>
            </a:pPr>
            <a:r>
              <a:rPr lang="nb-NO" sz="1800">
                <a:latin typeface="Calibri" panose="020F0502020204030204" pitchFamily="34" charset="0"/>
                <a:ea typeface="+mn-lt"/>
                <a:cs typeface="Calibri" panose="020F0502020204030204" pitchFamily="34" charset="0"/>
              </a:rPr>
              <a:t>Fylkesnemndenes vedtak kan bringes inn for det ordinære domstolsystemet. </a:t>
            </a:r>
            <a:endParaRPr lang="nb-NO" sz="1800">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nb-NO" sz="18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506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5DEA6E5-9967-994A-B3E4-F19EA5F11792}"/>
              </a:ext>
            </a:extLst>
          </p:cNvPr>
          <p:cNvSpPr>
            <a:spLocks noGrp="1"/>
          </p:cNvSpPr>
          <p:nvPr>
            <p:ph type="title"/>
          </p:nvPr>
        </p:nvSpPr>
        <p:spPr>
          <a:xfrm>
            <a:off x="838200" y="2766218"/>
            <a:ext cx="10515600" cy="1325563"/>
          </a:xfrm>
        </p:spPr>
        <p:txBody>
          <a:bodyPr/>
          <a:lstStyle/>
          <a:p>
            <a:r>
              <a:rPr lang="nb-NO"/>
              <a:t>Barnevernets rolle og ansvar</a:t>
            </a:r>
            <a:endParaRPr lang="en-US"/>
          </a:p>
        </p:txBody>
      </p:sp>
    </p:spTree>
    <p:extLst>
      <p:ext uri="{BB962C8B-B14F-4D97-AF65-F5344CB8AC3E}">
        <p14:creationId xmlns:p14="http://schemas.microsoft.com/office/powerpoint/2010/main" val="35238170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9B92316-3F46-D54A-9578-4FCE5E4E270D}"/>
              </a:ext>
            </a:extLst>
          </p:cNvPr>
          <p:cNvSpPr>
            <a:spLocks noGrp="1"/>
          </p:cNvSpPr>
          <p:nvPr>
            <p:ph type="title"/>
          </p:nvPr>
        </p:nvSpPr>
        <p:spPr/>
        <p:txBody>
          <a:bodyPr>
            <a:normAutofit/>
          </a:bodyPr>
          <a:lstStyle/>
          <a:p>
            <a:r>
              <a:rPr lang="nb-NO"/>
              <a:t>Omsorgsovertakelse</a:t>
            </a:r>
          </a:p>
        </p:txBody>
      </p:sp>
      <p:sp>
        <p:nvSpPr>
          <p:cNvPr id="4" name="Plassholder for tekst 3">
            <a:extLst>
              <a:ext uri="{FF2B5EF4-FFF2-40B4-BE49-F238E27FC236}">
                <a16:creationId xmlns:a16="http://schemas.microsoft.com/office/drawing/2014/main" id="{68F4DC9C-43C5-B544-801E-5E6F104907AA}"/>
              </a:ext>
            </a:extLst>
          </p:cNvPr>
          <p:cNvSpPr>
            <a:spLocks noGrp="1"/>
          </p:cNvSpPr>
          <p:nvPr>
            <p:ph idx="1"/>
          </p:nvPr>
        </p:nvSpPr>
        <p:spPr/>
        <p:txBody>
          <a:bodyPr vert="horz" lIns="91440" tIns="45720" rIns="91440" bIns="45720" rtlCol="0" anchor="t">
            <a:normAutofit/>
          </a:bodyPr>
          <a:lstStyle/>
          <a:p>
            <a:pPr marL="285750" indent="-285750">
              <a:buChar char="•"/>
            </a:pPr>
            <a:r>
              <a:rPr lang="nb-NO" sz="1800" b="1" dirty="0"/>
              <a:t>Omsorgsovertakelse</a:t>
            </a:r>
            <a:r>
              <a:rPr lang="nb-NO" sz="1800" dirty="0"/>
              <a:t> skjer </a:t>
            </a:r>
            <a:r>
              <a:rPr lang="nb-NO" dirty="0"/>
              <a:t>kun</a:t>
            </a:r>
            <a:r>
              <a:rPr lang="nb-NO" sz="1800" dirty="0"/>
              <a:t> når det er svært alvorlige og sammensatte utfordringer. </a:t>
            </a:r>
          </a:p>
          <a:p>
            <a:pPr marL="285750" indent="-285750"/>
            <a:r>
              <a:rPr lang="nb-NO" sz="1800" dirty="0"/>
              <a:t>Det er rundt 1 000 omsorgsovertakelser i året. Omsorgsovertakelser innebærer at kommunen overtar omsorgen for barnet og barnet flyttes til annen omsorgsbase, som fosterhjem eller barnevernsinstitusjon. </a:t>
            </a:r>
          </a:p>
          <a:p>
            <a:pPr marL="285750" indent="-285750">
              <a:buChar char="•"/>
            </a:pPr>
            <a:r>
              <a:rPr lang="nb-NO" sz="1800" dirty="0"/>
              <a:t>Barnevernlovens utgangspunkt er at barn skal vokse opp hos sine biologiske foreldre, og det er derfor stilt strenge vilkår for vedtak om omsorgsovertakelse.</a:t>
            </a:r>
          </a:p>
          <a:p>
            <a:pPr marL="285750" indent="-285750">
              <a:buChar char="•"/>
            </a:pPr>
            <a:r>
              <a:rPr lang="nb-NO" sz="1800" dirty="0"/>
              <a:t>Omsorgsovertakelser skal i utgangspunktet være </a:t>
            </a:r>
            <a:r>
              <a:rPr lang="nb-NO" sz="1800" b="1" dirty="0"/>
              <a:t>midlertidige.</a:t>
            </a:r>
          </a:p>
          <a:p>
            <a:endParaRPr lang="nb-NO" dirty="0"/>
          </a:p>
          <a:p>
            <a:endParaRPr lang="nb-NO" dirty="0"/>
          </a:p>
          <a:p>
            <a:endParaRPr lang="nb-NO" dirty="0">
              <a:ea typeface="+mn-lt"/>
            </a:endParaRPr>
          </a:p>
        </p:txBody>
      </p:sp>
    </p:spTree>
    <p:extLst>
      <p:ext uri="{BB962C8B-B14F-4D97-AF65-F5344CB8AC3E}">
        <p14:creationId xmlns:p14="http://schemas.microsoft.com/office/powerpoint/2010/main" val="7912698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5DEA6E5-9967-994A-B3E4-F19EA5F11792}"/>
              </a:ext>
            </a:extLst>
          </p:cNvPr>
          <p:cNvSpPr>
            <a:spLocks noGrp="1"/>
          </p:cNvSpPr>
          <p:nvPr>
            <p:ph type="title"/>
          </p:nvPr>
        </p:nvSpPr>
        <p:spPr/>
        <p:txBody>
          <a:bodyPr/>
          <a:lstStyle/>
          <a:p>
            <a:br>
              <a:rPr lang="nb-NO"/>
            </a:br>
            <a:r>
              <a:rPr lang="nb-NO"/>
              <a:t>Samarbeid og samordning</a:t>
            </a:r>
            <a:endParaRPr lang="en-US"/>
          </a:p>
        </p:txBody>
      </p:sp>
    </p:spTree>
    <p:extLst>
      <p:ext uri="{BB962C8B-B14F-4D97-AF65-F5344CB8AC3E}">
        <p14:creationId xmlns:p14="http://schemas.microsoft.com/office/powerpoint/2010/main" val="15277674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56EE5A6-F137-4717-A16B-DAC5466341C8}"/>
              </a:ext>
            </a:extLst>
          </p:cNvPr>
          <p:cNvSpPr>
            <a:spLocks noGrp="1"/>
          </p:cNvSpPr>
          <p:nvPr>
            <p:ph type="title"/>
          </p:nvPr>
        </p:nvSpPr>
        <p:spPr/>
        <p:txBody>
          <a:bodyPr/>
          <a:lstStyle/>
          <a:p>
            <a:r>
              <a:rPr lang="nb-NO">
                <a:latin typeface="Calibri"/>
                <a:cs typeface="Calibri"/>
              </a:rPr>
              <a:t>Et lag rundt barnet</a:t>
            </a:r>
            <a:endParaRPr lang="nb-NO"/>
          </a:p>
        </p:txBody>
      </p:sp>
      <p:sp>
        <p:nvSpPr>
          <p:cNvPr id="4" name="Plassholder for tekst 3">
            <a:extLst>
              <a:ext uri="{FF2B5EF4-FFF2-40B4-BE49-F238E27FC236}">
                <a16:creationId xmlns:a16="http://schemas.microsoft.com/office/drawing/2014/main" id="{75209138-F61B-4DAD-B2D9-5FACF48E4F44}"/>
              </a:ext>
            </a:extLst>
          </p:cNvPr>
          <p:cNvSpPr>
            <a:spLocks noGrp="1"/>
          </p:cNvSpPr>
          <p:nvPr>
            <p:ph type="body" sz="half" idx="2"/>
          </p:nvPr>
        </p:nvSpPr>
        <p:spPr/>
        <p:txBody>
          <a:bodyPr vert="horz" lIns="91440" tIns="45720" rIns="91440" bIns="45720" rtlCol="0" anchor="t">
            <a:normAutofit lnSpcReduction="10000"/>
          </a:bodyPr>
          <a:lstStyle/>
          <a:p>
            <a:pPr marL="285750" indent="-285750">
              <a:buFont typeface="Arial"/>
              <a:buChar char="•"/>
            </a:pPr>
            <a:r>
              <a:rPr lang="nb-NO">
                <a:latin typeface="Calibri"/>
                <a:cs typeface="Calibri"/>
              </a:rPr>
              <a:t>Støtte til godt foreldreskap og samarbeid mellom skole, barnehage, helsestasjon, PPT og NAV er avgjørende for tidlig innsats og forebygging.</a:t>
            </a:r>
          </a:p>
          <a:p>
            <a:pPr marL="285750" indent="-285750">
              <a:buFont typeface="Arial"/>
              <a:buChar char="•"/>
            </a:pPr>
            <a:r>
              <a:rPr lang="nb-NO">
                <a:latin typeface="Calibri"/>
                <a:cs typeface="Calibri"/>
              </a:rPr>
              <a:t>Barneverntjenesten </a:t>
            </a:r>
            <a:r>
              <a:rPr lang="nb-NO" b="1">
                <a:latin typeface="Calibri"/>
                <a:cs typeface="Calibri"/>
              </a:rPr>
              <a:t>skal</a:t>
            </a:r>
            <a:r>
              <a:rPr lang="nb-NO">
                <a:latin typeface="Calibri"/>
                <a:cs typeface="Calibri"/>
              </a:rPr>
              <a:t> </a:t>
            </a:r>
            <a:r>
              <a:rPr lang="nb-NO" b="1">
                <a:latin typeface="Calibri"/>
                <a:cs typeface="Calibri"/>
              </a:rPr>
              <a:t>samarbeide</a:t>
            </a:r>
            <a:r>
              <a:rPr lang="nb-NO">
                <a:latin typeface="Calibri"/>
                <a:cs typeface="Calibri"/>
              </a:rPr>
              <a:t> med andre tjenester når det kan gi bedre hjelp for barnet og familien. </a:t>
            </a:r>
            <a:endParaRPr lang="en-US">
              <a:latin typeface="Calibri"/>
              <a:cs typeface="Calibri"/>
            </a:endParaRPr>
          </a:p>
          <a:p>
            <a:pPr marL="285750" indent="-285750">
              <a:buFont typeface="Arial"/>
              <a:buChar char="•"/>
            </a:pPr>
            <a:r>
              <a:rPr lang="nb-NO">
                <a:latin typeface="Calibri"/>
                <a:cs typeface="Calibri"/>
              </a:rPr>
              <a:t>Et velfungerende samarbeid handler om å utnytte hverandres ansvarsområder, tilgjengelige ressurser, virkemidler og kompetanse. </a:t>
            </a:r>
            <a:endParaRPr lang="en-US">
              <a:latin typeface="Calibri"/>
              <a:cs typeface="Calibri"/>
            </a:endParaRPr>
          </a:p>
          <a:p>
            <a:pPr marL="285750" indent="-285750">
              <a:buFont typeface="Arial"/>
              <a:buChar char="•"/>
            </a:pPr>
            <a:r>
              <a:rPr lang="nb-NO">
                <a:latin typeface="Calibri"/>
                <a:cs typeface="Calibri"/>
              </a:rPr>
              <a:t>Det følger også av </a:t>
            </a:r>
            <a:r>
              <a:rPr lang="nb-NO" b="1">
                <a:latin typeface="Calibri"/>
                <a:cs typeface="Calibri"/>
              </a:rPr>
              <a:t>barnevernloven </a:t>
            </a:r>
            <a:r>
              <a:rPr lang="nb-NO">
                <a:latin typeface="Calibri"/>
                <a:cs typeface="Calibri"/>
              </a:rPr>
              <a:t>at barneverntjenesten skal medvirke til at barns interesser ivaretas av andre offentlige organer.</a:t>
            </a:r>
          </a:p>
          <a:p>
            <a:pPr marL="285750" indent="-285750">
              <a:buFont typeface="Arial"/>
              <a:buChar char="•"/>
            </a:pPr>
            <a:endParaRPr lang="nb-NO">
              <a:latin typeface="Calibri"/>
              <a:cs typeface="Calibri"/>
            </a:endParaRPr>
          </a:p>
          <a:p>
            <a:pPr marL="285750" indent="-285750">
              <a:buFont typeface="Arial"/>
              <a:buChar char="•"/>
            </a:pPr>
            <a:endParaRPr lang="nb-NO">
              <a:latin typeface="Calibri"/>
              <a:cs typeface="Calibri"/>
            </a:endParaRPr>
          </a:p>
          <a:p>
            <a:endParaRPr lang="nb-NO"/>
          </a:p>
        </p:txBody>
      </p:sp>
      <p:pic>
        <p:nvPicPr>
          <p:cNvPr id="8" name="Plassholder for bilde 7" descr="Et bilde som inneholder person, innendørs&#10;&#10;Automatisk generert beskrivelse">
            <a:extLst>
              <a:ext uri="{FF2B5EF4-FFF2-40B4-BE49-F238E27FC236}">
                <a16:creationId xmlns:a16="http://schemas.microsoft.com/office/drawing/2014/main" id="{3411F318-9C6D-A94D-88D3-C7114E133C48}"/>
              </a:ext>
            </a:extLst>
          </p:cNvPr>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1017435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9B92316-3F46-D54A-9578-4FCE5E4E270D}"/>
              </a:ext>
            </a:extLst>
          </p:cNvPr>
          <p:cNvSpPr>
            <a:spLocks noGrp="1"/>
          </p:cNvSpPr>
          <p:nvPr>
            <p:ph type="title"/>
          </p:nvPr>
        </p:nvSpPr>
        <p:spPr>
          <a:xfrm>
            <a:off x="838200" y="908050"/>
            <a:ext cx="10106025" cy="782638"/>
          </a:xfrm>
        </p:spPr>
        <p:txBody>
          <a:bodyPr>
            <a:noAutofit/>
          </a:bodyPr>
          <a:lstStyle/>
          <a:p>
            <a:r>
              <a:rPr lang="nb-NO"/>
              <a:t>Samarbeid etter ny barnevernslov og barnevernsreform</a:t>
            </a:r>
          </a:p>
        </p:txBody>
      </p:sp>
      <p:sp>
        <p:nvSpPr>
          <p:cNvPr id="4" name="Plassholder for tekst 3">
            <a:extLst>
              <a:ext uri="{FF2B5EF4-FFF2-40B4-BE49-F238E27FC236}">
                <a16:creationId xmlns:a16="http://schemas.microsoft.com/office/drawing/2014/main" id="{68F4DC9C-43C5-B544-801E-5E6F104907AA}"/>
              </a:ext>
            </a:extLst>
          </p:cNvPr>
          <p:cNvSpPr>
            <a:spLocks noGrp="1"/>
          </p:cNvSpPr>
          <p:nvPr>
            <p:ph idx="1"/>
          </p:nvPr>
        </p:nvSpPr>
        <p:spPr/>
        <p:txBody>
          <a:bodyPr vert="horz" lIns="91440" tIns="45720" rIns="91440" bIns="45720" rtlCol="0" anchor="t">
            <a:normAutofit/>
          </a:bodyPr>
          <a:lstStyle/>
          <a:p>
            <a:pPr marL="285750" indent="-285750"/>
            <a:r>
              <a:rPr lang="nb-NO" sz="1800" dirty="0">
                <a:ea typeface="+mn-lt"/>
              </a:rPr>
              <a:t>Den nye barnevernsloven og barnevernsreformen skal bidra til bedre barnevernsfaglig arbeid, styrke barns og foreldres rettssikkerhet og bidra til økt vekt på forebygging og tidlig innsats i kommunale tjenester som helse, barnehage og skole.</a:t>
            </a:r>
          </a:p>
          <a:p>
            <a:pPr marL="285750" indent="-285750"/>
            <a:r>
              <a:rPr lang="nb-NO" sz="1800" dirty="0">
                <a:ea typeface="+mn-lt"/>
              </a:rPr>
              <a:t>Intensjonen med barnevernsreformen er å gi kommunene insentiver og muligheter til mer forebygging og mer samarbeid på tvers av tjenester. </a:t>
            </a:r>
          </a:p>
          <a:p>
            <a:pPr marL="285750" indent="-285750"/>
            <a:r>
              <a:rPr lang="nb-NO" sz="1800" dirty="0">
                <a:ea typeface="+mn-lt"/>
              </a:rPr>
              <a:t>Selv om reformen først og fremst regulerer barnevernet, er det enighet om at målene best oppnås gjennom endringer i </a:t>
            </a:r>
            <a:r>
              <a:rPr lang="nb-NO" sz="1800" b="1" dirty="0">
                <a:ea typeface="+mn-lt"/>
              </a:rPr>
              <a:t>hele oppvekstsektoren</a:t>
            </a:r>
            <a:r>
              <a:rPr lang="nb-NO" sz="1800" dirty="0">
                <a:ea typeface="+mn-lt"/>
              </a:rPr>
              <a:t>.</a:t>
            </a:r>
            <a:endParaRPr lang="nb-NO" sz="1800" dirty="0"/>
          </a:p>
          <a:p>
            <a:endParaRPr lang="nb-NO" dirty="0"/>
          </a:p>
        </p:txBody>
      </p:sp>
    </p:spTree>
    <p:extLst>
      <p:ext uri="{BB962C8B-B14F-4D97-AF65-F5344CB8AC3E}">
        <p14:creationId xmlns:p14="http://schemas.microsoft.com/office/powerpoint/2010/main" val="32702073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F43D391-4D6D-4067-8776-2536F6B977D6}"/>
              </a:ext>
            </a:extLst>
          </p:cNvPr>
          <p:cNvSpPr>
            <a:spLocks noGrp="1"/>
          </p:cNvSpPr>
          <p:nvPr>
            <p:ph type="title"/>
          </p:nvPr>
        </p:nvSpPr>
        <p:spPr/>
        <p:txBody>
          <a:bodyPr/>
          <a:lstStyle/>
          <a:p>
            <a:r>
              <a:rPr lang="nb-NO"/>
              <a:t>Nye bestemmelser i en rekke velferdslover</a:t>
            </a:r>
          </a:p>
        </p:txBody>
      </p:sp>
      <p:sp>
        <p:nvSpPr>
          <p:cNvPr id="3" name="Plassholder for innhold 2">
            <a:extLst>
              <a:ext uri="{FF2B5EF4-FFF2-40B4-BE49-F238E27FC236}">
                <a16:creationId xmlns:a16="http://schemas.microsoft.com/office/drawing/2014/main" id="{36049293-8478-4848-8659-3B1BD47181FA}"/>
              </a:ext>
            </a:extLst>
          </p:cNvPr>
          <p:cNvSpPr>
            <a:spLocks noGrp="1"/>
          </p:cNvSpPr>
          <p:nvPr>
            <p:ph idx="1"/>
          </p:nvPr>
        </p:nvSpPr>
        <p:spPr/>
        <p:txBody>
          <a:bodyPr vert="horz" lIns="91440" tIns="45720" rIns="91440" bIns="45720" rtlCol="0" anchor="t">
            <a:normAutofit/>
          </a:bodyPr>
          <a:lstStyle/>
          <a:p>
            <a:r>
              <a:rPr lang="nb-NO" sz="1800" dirty="0">
                <a:ea typeface="+mn-lt"/>
              </a:rPr>
              <a:t>I august 2022 trer det i kraft nye </a:t>
            </a:r>
            <a:r>
              <a:rPr lang="nb-NO" sz="1800" b="1" dirty="0">
                <a:ea typeface="+mn-lt"/>
              </a:rPr>
              <a:t>samarbeidsbestemmelser</a:t>
            </a:r>
            <a:r>
              <a:rPr lang="nb-NO" sz="1800" dirty="0">
                <a:ea typeface="+mn-lt"/>
              </a:rPr>
              <a:t> i en rekke velferdstjenestelover.</a:t>
            </a:r>
          </a:p>
          <a:p>
            <a:r>
              <a:rPr lang="nb-NO" sz="1800" dirty="0">
                <a:ea typeface="+mn-lt"/>
              </a:rPr>
              <a:t>Målet er å styrke oppfølgingen av barn, unge og deres familier som har behov for et helhetlig tjenestetilbud, gjennom økt samarbeid. </a:t>
            </a:r>
          </a:p>
          <a:p>
            <a:r>
              <a:rPr lang="nb-NO" sz="1800" b="0" i="0" dirty="0">
                <a:solidFill>
                  <a:srgbClr val="000000"/>
                </a:solidFill>
                <a:effectLst/>
              </a:rPr>
              <a:t>Kommunen skal </a:t>
            </a:r>
            <a:r>
              <a:rPr lang="nb-NO" sz="1800" b="1" i="0" dirty="0">
                <a:solidFill>
                  <a:srgbClr val="000000"/>
                </a:solidFill>
                <a:effectLst/>
              </a:rPr>
              <a:t>samordne</a:t>
            </a:r>
            <a:r>
              <a:rPr lang="nb-NO" sz="1800" b="0" i="0" dirty="0">
                <a:solidFill>
                  <a:srgbClr val="000000"/>
                </a:solidFill>
                <a:effectLst/>
              </a:rPr>
              <a:t> tjenestetilbudet til barn som trenger helhetlige og samordnede tjenester. </a:t>
            </a:r>
          </a:p>
          <a:p>
            <a:r>
              <a:rPr lang="nb-NO" sz="1800" b="0" i="0" dirty="0">
                <a:solidFill>
                  <a:srgbClr val="000000"/>
                </a:solidFill>
                <a:effectLst/>
              </a:rPr>
              <a:t>Ved behov skal kommunen bestemme hvilken kommunal instans som skal ivareta </a:t>
            </a:r>
            <a:r>
              <a:rPr lang="nb-NO" dirty="0"/>
              <a:t>koordineringen av tjenestene som det enkelte barn mottar. </a:t>
            </a:r>
            <a:endParaRPr lang="nb-NO" sz="1800" dirty="0">
              <a:ea typeface="+mn-lt"/>
            </a:endParaRPr>
          </a:p>
          <a:p>
            <a:r>
              <a:rPr lang="nb-NO" sz="1800" b="0" i="0" dirty="0">
                <a:solidFill>
                  <a:srgbClr val="000000"/>
                </a:solidFill>
                <a:effectLst/>
              </a:rPr>
              <a:t>Barn med behov for langvarige og koordinerte tiltak eller tjenester har rett til å få utarbeidet en individuell plan.</a:t>
            </a:r>
            <a:endParaRPr lang="nb-NO" sz="1800" dirty="0"/>
          </a:p>
        </p:txBody>
      </p:sp>
    </p:spTree>
    <p:extLst>
      <p:ext uri="{BB962C8B-B14F-4D97-AF65-F5344CB8AC3E}">
        <p14:creationId xmlns:p14="http://schemas.microsoft.com/office/powerpoint/2010/main" val="23999176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BF3E67FC-8F65-864C-BBF0-0802B87E2AD4}"/>
              </a:ext>
            </a:extLst>
          </p:cNvPr>
          <p:cNvPicPr>
            <a:picLocks noChangeAspect="1"/>
          </p:cNvPicPr>
          <p:nvPr/>
        </p:nvPicPr>
        <p:blipFill>
          <a:blip r:embed="rId3">
            <a:alphaModFix amt="70000"/>
          </a:blip>
          <a:stretch>
            <a:fillRect/>
          </a:stretch>
        </p:blipFill>
        <p:spPr>
          <a:xfrm>
            <a:off x="9264352" y="-675456"/>
            <a:ext cx="3764896" cy="3764896"/>
          </a:xfrm>
          <a:prstGeom prst="rect">
            <a:avLst/>
          </a:prstGeom>
        </p:spPr>
      </p:pic>
      <p:sp>
        <p:nvSpPr>
          <p:cNvPr id="2" name="Tittel 1">
            <a:extLst>
              <a:ext uri="{FF2B5EF4-FFF2-40B4-BE49-F238E27FC236}">
                <a16:creationId xmlns:a16="http://schemas.microsoft.com/office/drawing/2014/main" id="{0F43D391-4D6D-4067-8776-2536F6B977D6}"/>
              </a:ext>
            </a:extLst>
          </p:cNvPr>
          <p:cNvSpPr>
            <a:spLocks noGrp="1"/>
          </p:cNvSpPr>
          <p:nvPr>
            <p:ph type="title"/>
          </p:nvPr>
        </p:nvSpPr>
        <p:spPr>
          <a:xfrm>
            <a:off x="839788" y="915194"/>
            <a:ext cx="4680148" cy="1665044"/>
          </a:xfrm>
        </p:spPr>
        <p:txBody>
          <a:bodyPr/>
          <a:lstStyle/>
          <a:p>
            <a:r>
              <a:rPr lang="nb-NO" sz="3200"/>
              <a:t>Meldeplikt, samarbeid og samordning må alltid ha barnet for øyet</a:t>
            </a:r>
            <a:br>
              <a:rPr lang="nb-NO" sz="3200"/>
            </a:br>
            <a:endParaRPr lang="nb-NO"/>
          </a:p>
        </p:txBody>
      </p:sp>
      <p:sp>
        <p:nvSpPr>
          <p:cNvPr id="3" name="Plassholder for innhold 2">
            <a:extLst>
              <a:ext uri="{FF2B5EF4-FFF2-40B4-BE49-F238E27FC236}">
                <a16:creationId xmlns:a16="http://schemas.microsoft.com/office/drawing/2014/main" id="{36049293-8478-4848-8659-3B1BD47181FA}"/>
              </a:ext>
            </a:extLst>
          </p:cNvPr>
          <p:cNvSpPr>
            <a:spLocks noGrp="1"/>
          </p:cNvSpPr>
          <p:nvPr>
            <p:ph type="body" sz="half" idx="2"/>
          </p:nvPr>
        </p:nvSpPr>
        <p:spPr/>
        <p:txBody>
          <a:bodyPr vert="horz" lIns="91440" tIns="45720" rIns="91440" bIns="45720" rtlCol="0" anchor="t">
            <a:normAutofit/>
          </a:bodyPr>
          <a:lstStyle/>
          <a:p>
            <a:pPr marL="0" indent="0" fontAlgn="base">
              <a:buNone/>
            </a:pPr>
            <a:endParaRPr lang="nb-NO" sz="1800"/>
          </a:p>
          <a:p>
            <a:pPr marL="285750" indent="-285750" fontAlgn="base">
              <a:buFont typeface="Arial" panose="020B0604020202020204" pitchFamily="34" charset="0"/>
              <a:buChar char="•"/>
            </a:pPr>
            <a:r>
              <a:rPr lang="nb-NO" sz="2000" dirty="0">
                <a:latin typeface="Calibri"/>
                <a:cs typeface="Calibri"/>
              </a:rPr>
              <a:t>Barnets situasjon</a:t>
            </a:r>
          </a:p>
          <a:p>
            <a:pPr marL="285750" indent="-285750" fontAlgn="base">
              <a:buFont typeface="Arial" panose="020B0604020202020204" pitchFamily="34" charset="0"/>
              <a:buChar char="•"/>
            </a:pPr>
            <a:r>
              <a:rPr lang="nb-NO" sz="2000" dirty="0">
                <a:latin typeface="Calibri"/>
                <a:cs typeface="Calibri"/>
              </a:rPr>
              <a:t>Barnets behov</a:t>
            </a:r>
          </a:p>
          <a:p>
            <a:pPr marL="285750" indent="-285750" fontAlgn="base">
              <a:buFont typeface="Arial" panose="020B0604020202020204" pitchFamily="34" charset="0"/>
              <a:buChar char="•"/>
            </a:pPr>
            <a:r>
              <a:rPr lang="nb-NO" sz="2000" dirty="0">
                <a:latin typeface="Calibri"/>
                <a:cs typeface="Calibri"/>
              </a:rPr>
              <a:t>Barnets trygghet og sikkerhet</a:t>
            </a:r>
          </a:p>
          <a:p>
            <a:pPr marL="285750" indent="-285750" fontAlgn="base">
              <a:buFont typeface="Arial" panose="020B0604020202020204" pitchFamily="34" charset="0"/>
              <a:buChar char="•"/>
            </a:pPr>
            <a:r>
              <a:rPr lang="nb-NO" sz="2000" dirty="0">
                <a:latin typeface="Calibri"/>
                <a:cs typeface="Calibri"/>
              </a:rPr>
              <a:t>… og barnets beste</a:t>
            </a:r>
          </a:p>
        </p:txBody>
      </p:sp>
      <p:pic>
        <p:nvPicPr>
          <p:cNvPr id="17" name="Plassholder for bilde 16" descr="Et bilde som inneholder tre, utendørs, gress, person&#10;&#10;Automatisk generert beskrivelse">
            <a:extLst>
              <a:ext uri="{FF2B5EF4-FFF2-40B4-BE49-F238E27FC236}">
                <a16:creationId xmlns:a16="http://schemas.microsoft.com/office/drawing/2014/main" id="{EDA777F7-1A62-E14E-A162-3442624B8C0F}"/>
              </a:ext>
            </a:extLst>
          </p:cNvPr>
          <p:cNvPicPr>
            <a:picLocks noGrp="1" noChangeAspect="1"/>
          </p:cNvPicPr>
          <p:nvPr>
            <p:ph type="pic" idx="1"/>
          </p:nvPr>
        </p:nvPicPr>
        <p:blipFill>
          <a:blip r:embed="rId4"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0100005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5DEA6E5-9967-994A-B3E4-F19EA5F11792}"/>
              </a:ext>
            </a:extLst>
          </p:cNvPr>
          <p:cNvSpPr>
            <a:spLocks noGrp="1"/>
          </p:cNvSpPr>
          <p:nvPr>
            <p:ph type="title"/>
          </p:nvPr>
        </p:nvSpPr>
        <p:spPr>
          <a:xfrm>
            <a:off x="838200" y="2774948"/>
            <a:ext cx="10515600" cy="1325563"/>
          </a:xfrm>
        </p:spPr>
        <p:txBody>
          <a:bodyPr>
            <a:normAutofit/>
          </a:bodyPr>
          <a:lstStyle/>
          <a:p>
            <a:r>
              <a:rPr lang="nb-NO"/>
              <a:t>Takk for oppmerksomheten</a:t>
            </a:r>
            <a:endParaRPr lang="en-US"/>
          </a:p>
        </p:txBody>
      </p:sp>
    </p:spTree>
    <p:extLst>
      <p:ext uri="{BB962C8B-B14F-4D97-AF65-F5344CB8AC3E}">
        <p14:creationId xmlns:p14="http://schemas.microsoft.com/office/powerpoint/2010/main" val="8012415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5DEA6E5-9967-994A-B3E4-F19EA5F11792}"/>
              </a:ext>
            </a:extLst>
          </p:cNvPr>
          <p:cNvSpPr>
            <a:spLocks noGrp="1"/>
          </p:cNvSpPr>
          <p:nvPr>
            <p:ph type="title"/>
          </p:nvPr>
        </p:nvSpPr>
        <p:spPr/>
        <p:txBody>
          <a:bodyPr>
            <a:normAutofit/>
          </a:bodyPr>
          <a:lstStyle/>
          <a:p>
            <a:r>
              <a:rPr lang="nb-NO" dirty="0"/>
              <a:t>Kontakt og informasjon</a:t>
            </a:r>
            <a:endParaRPr lang="en-US" dirty="0">
              <a:solidFill>
                <a:schemeClr val="accent1"/>
              </a:solidFill>
            </a:endParaRPr>
          </a:p>
        </p:txBody>
      </p:sp>
    </p:spTree>
    <p:extLst>
      <p:ext uri="{BB962C8B-B14F-4D97-AF65-F5344CB8AC3E}">
        <p14:creationId xmlns:p14="http://schemas.microsoft.com/office/powerpoint/2010/main" val="6579860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00014F9-EF1B-0A48-AB94-B2B50C254B88}"/>
              </a:ext>
            </a:extLst>
          </p:cNvPr>
          <p:cNvSpPr>
            <a:spLocks noGrp="1"/>
          </p:cNvSpPr>
          <p:nvPr>
            <p:ph type="title"/>
          </p:nvPr>
        </p:nvSpPr>
        <p:spPr/>
        <p:txBody>
          <a:bodyPr/>
          <a:lstStyle/>
          <a:p>
            <a:r>
              <a:rPr lang="nb-NO"/>
              <a:t>Kontakt og ytterligere informasjon</a:t>
            </a:r>
            <a:endParaRPr lang="en-US"/>
          </a:p>
        </p:txBody>
      </p:sp>
      <p:sp>
        <p:nvSpPr>
          <p:cNvPr id="5" name="Plassholder for bilde 4">
            <a:extLst>
              <a:ext uri="{FF2B5EF4-FFF2-40B4-BE49-F238E27FC236}">
                <a16:creationId xmlns:a16="http://schemas.microsoft.com/office/drawing/2014/main" id="{306C6016-8076-1C48-9CC9-9B3D1B1A8590}"/>
              </a:ext>
            </a:extLst>
          </p:cNvPr>
          <p:cNvSpPr>
            <a:spLocks noGrp="1"/>
          </p:cNvSpPr>
          <p:nvPr>
            <p:ph type="pic" sz="quarter" idx="13"/>
          </p:nvPr>
        </p:nvSpPr>
        <p:spPr/>
      </p:sp>
      <p:sp>
        <p:nvSpPr>
          <p:cNvPr id="6" name="Plassholder for tekst 5">
            <a:extLst>
              <a:ext uri="{FF2B5EF4-FFF2-40B4-BE49-F238E27FC236}">
                <a16:creationId xmlns:a16="http://schemas.microsoft.com/office/drawing/2014/main" id="{BCD730D0-A9C2-1F48-9EFE-939FA30C7B28}"/>
              </a:ext>
            </a:extLst>
          </p:cNvPr>
          <p:cNvSpPr>
            <a:spLocks noGrp="1"/>
          </p:cNvSpPr>
          <p:nvPr>
            <p:ph type="body" sz="quarter" idx="16"/>
          </p:nvPr>
        </p:nvSpPr>
        <p:spPr>
          <a:xfrm>
            <a:off x="838200" y="2133600"/>
            <a:ext cx="8648700" cy="3989114"/>
          </a:xfrm>
        </p:spPr>
        <p:txBody>
          <a:bodyPr vert="horz" lIns="91440" tIns="45720" rIns="91440" bIns="45720" rtlCol="0" anchor="t">
            <a:normAutofit/>
          </a:bodyPr>
          <a:lstStyle/>
          <a:p>
            <a:pPr marL="0" indent="0">
              <a:buNone/>
            </a:pPr>
            <a:r>
              <a:rPr lang="nb-NO" b="0"/>
              <a:t>Her kontakter du barneverntjenesten i din kommune: </a:t>
            </a:r>
            <a:endParaRPr lang="en-US" b="0"/>
          </a:p>
          <a:p>
            <a:r>
              <a:rPr lang="nb-NO"/>
              <a:t>Finn mer informasjon om barnevernet her: </a:t>
            </a:r>
            <a:r>
              <a:rPr lang="nb-NO" b="0"/>
              <a:t>+47 </a:t>
            </a:r>
          </a:p>
          <a:p>
            <a:r>
              <a:rPr lang="nb-NO"/>
              <a:t>Finn mer informasjon om å melde bekymring her:  </a:t>
            </a:r>
            <a:r>
              <a:rPr lang="nb-NO" b="0">
                <a:hlinkClick r:id="rId2"/>
              </a:rPr>
              <a:t>www.bufdir.no/barnevern/</a:t>
            </a:r>
            <a:endParaRPr lang="nb-NO" b="0"/>
          </a:p>
          <a:p>
            <a:r>
              <a:rPr lang="nb-NO"/>
              <a:t>Finn mer informasjon om barnevernsreformen her: </a:t>
            </a:r>
            <a:r>
              <a:rPr lang="nb-NO" b="0">
                <a:hlinkClick r:id="rId3"/>
              </a:rPr>
              <a:t>www.bufdir.no/barnevern/melde_fra_til_barnevernet/</a:t>
            </a:r>
            <a:endParaRPr lang="nb-NO" b="0"/>
          </a:p>
          <a:p>
            <a:r>
              <a:rPr lang="nb-NO"/>
              <a:t>Finn mer informasjon rettet mot befolkningen her: </a:t>
            </a:r>
            <a:r>
              <a:rPr lang="nb-NO" b="0">
                <a:hlinkClick r:id="rId4"/>
              </a:rPr>
              <a:t>https://bufdir.no/Barnevern/Om_barnevernet/</a:t>
            </a:r>
            <a:endParaRPr lang="nb-NO" b="0"/>
          </a:p>
          <a:p>
            <a:endParaRPr lang="nb-NO"/>
          </a:p>
        </p:txBody>
      </p:sp>
    </p:spTree>
    <p:extLst>
      <p:ext uri="{BB962C8B-B14F-4D97-AF65-F5344CB8AC3E}">
        <p14:creationId xmlns:p14="http://schemas.microsoft.com/office/powerpoint/2010/main" val="155009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00014F9-EF1B-0A48-AB94-B2B50C254B88}"/>
              </a:ext>
            </a:extLst>
          </p:cNvPr>
          <p:cNvSpPr>
            <a:spLocks noGrp="1"/>
          </p:cNvSpPr>
          <p:nvPr>
            <p:ph type="title"/>
          </p:nvPr>
        </p:nvSpPr>
        <p:spPr/>
        <p:txBody>
          <a:bodyPr/>
          <a:lstStyle/>
          <a:p>
            <a:r>
              <a:rPr lang="nb-NO"/>
              <a:t>Relevante lovverk og veiledere</a:t>
            </a:r>
            <a:endParaRPr lang="en-US"/>
          </a:p>
        </p:txBody>
      </p:sp>
      <p:sp>
        <p:nvSpPr>
          <p:cNvPr id="5" name="Plassholder for tekst 4">
            <a:extLst>
              <a:ext uri="{FF2B5EF4-FFF2-40B4-BE49-F238E27FC236}">
                <a16:creationId xmlns:a16="http://schemas.microsoft.com/office/drawing/2014/main" id="{B2D98D58-3DB6-A04F-9F8C-6E0E878936BB}"/>
              </a:ext>
            </a:extLst>
          </p:cNvPr>
          <p:cNvSpPr>
            <a:spLocks noGrp="1"/>
          </p:cNvSpPr>
          <p:nvPr>
            <p:ph type="body" sz="quarter" idx="16"/>
          </p:nvPr>
        </p:nvSpPr>
        <p:spPr>
          <a:xfrm>
            <a:off x="838199" y="2133600"/>
            <a:ext cx="8505825" cy="3989114"/>
          </a:xfrm>
        </p:spPr>
        <p:txBody>
          <a:bodyPr/>
          <a:lstStyle/>
          <a:p>
            <a:r>
              <a:rPr lang="nb-NO"/>
              <a:t>Barnevernloven: </a:t>
            </a:r>
            <a:r>
              <a:rPr lang="nb-NO" b="0">
                <a:hlinkClick r:id="rId3"/>
              </a:rPr>
              <a:t>https://lovdata.no/lov/1992-07-17-100</a:t>
            </a:r>
            <a:endParaRPr lang="nb-NO" b="0"/>
          </a:p>
          <a:p>
            <a:r>
              <a:rPr lang="nb-NO"/>
              <a:t>Barnevernlovens bestemmelse om opplysningsplikt/meldeplikt: </a:t>
            </a:r>
            <a:r>
              <a:rPr lang="nb-NO" b="0">
                <a:hlinkClick r:id="rId4"/>
              </a:rPr>
              <a:t>https://lovdata.no/lov/1992-07-17-100/§6-4</a:t>
            </a:r>
            <a:endParaRPr lang="nb-NO" b="0"/>
          </a:p>
          <a:p>
            <a:r>
              <a:rPr lang="nb-NO"/>
              <a:t>Relevante veiledere finner du her: </a:t>
            </a:r>
            <a:r>
              <a:rPr lang="nb-NO" b="0">
                <a:hlinkClick r:id="rId5"/>
              </a:rPr>
              <a:t>https://www.bufdir.no/fagstotte/produkter/</a:t>
            </a:r>
            <a:endParaRPr lang="nb-NO" b="0"/>
          </a:p>
        </p:txBody>
      </p:sp>
    </p:spTree>
    <p:extLst>
      <p:ext uri="{BB962C8B-B14F-4D97-AF65-F5344CB8AC3E}">
        <p14:creationId xmlns:p14="http://schemas.microsoft.com/office/powerpoint/2010/main" val="1679642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9B92316-3F46-D54A-9578-4FCE5E4E270D}"/>
              </a:ext>
            </a:extLst>
          </p:cNvPr>
          <p:cNvSpPr>
            <a:spLocks noGrp="1"/>
          </p:cNvSpPr>
          <p:nvPr>
            <p:ph type="title"/>
          </p:nvPr>
        </p:nvSpPr>
        <p:spPr>
          <a:xfrm>
            <a:off x="838200" y="908050"/>
            <a:ext cx="9834563" cy="782638"/>
          </a:xfrm>
        </p:spPr>
        <p:txBody>
          <a:bodyPr>
            <a:noAutofit/>
          </a:bodyPr>
          <a:lstStyle/>
          <a:p>
            <a:r>
              <a:rPr lang="nb-NO"/>
              <a:t>Barnevernloven regulerer barnevernets arbeid</a:t>
            </a:r>
          </a:p>
        </p:txBody>
      </p:sp>
      <p:sp>
        <p:nvSpPr>
          <p:cNvPr id="4" name="Plassholder for tekst 3">
            <a:extLst>
              <a:ext uri="{FF2B5EF4-FFF2-40B4-BE49-F238E27FC236}">
                <a16:creationId xmlns:a16="http://schemas.microsoft.com/office/drawing/2014/main" id="{68F4DC9C-43C5-B544-801E-5E6F104907AA}"/>
              </a:ext>
            </a:extLst>
          </p:cNvPr>
          <p:cNvSpPr>
            <a:spLocks noGrp="1"/>
          </p:cNvSpPr>
          <p:nvPr>
            <p:ph idx="1"/>
          </p:nvPr>
        </p:nvSpPr>
        <p:spPr>
          <a:xfrm>
            <a:off x="838200" y="2183098"/>
            <a:ext cx="7772400" cy="4104432"/>
          </a:xfrm>
        </p:spPr>
        <p:txBody>
          <a:bodyPr vert="horz" lIns="91440" tIns="45720" rIns="91440" bIns="45720" rtlCol="0" anchor="t">
            <a:normAutofit/>
          </a:bodyPr>
          <a:lstStyle/>
          <a:p>
            <a:pPr marL="0" indent="0" fontAlgn="base">
              <a:buNone/>
            </a:pPr>
            <a:r>
              <a:rPr lang="nb-NO" sz="2000" b="1" dirty="0">
                <a:latin typeface="Calibri"/>
                <a:cs typeface="Calibri"/>
              </a:rPr>
              <a:t>Formålet er å:</a:t>
            </a:r>
          </a:p>
          <a:p>
            <a:pPr marL="285750" indent="-285750" fontAlgn="base">
              <a:buFont typeface="Arial" panose="020B0604020202020204" pitchFamily="34" charset="0"/>
              <a:buChar char="•"/>
            </a:pPr>
            <a:r>
              <a:rPr lang="nb-NO" sz="2000" dirty="0">
                <a:latin typeface="Calibri"/>
                <a:cs typeface="Calibri"/>
              </a:rPr>
              <a:t>sikre at barn og unge som lever under forhold som kan skade deres helse og utvikling, får nødvendig hjelp, omsorg og beskyttelse til rett tid.</a:t>
            </a:r>
          </a:p>
          <a:p>
            <a:pPr marL="285750" indent="-285750" fontAlgn="base">
              <a:buFont typeface="Arial" panose="020B0604020202020204" pitchFamily="34" charset="0"/>
              <a:buChar char="•"/>
            </a:pPr>
            <a:r>
              <a:rPr lang="nb-NO" sz="2000" dirty="0">
                <a:latin typeface="Calibri"/>
                <a:cs typeface="Calibri"/>
              </a:rPr>
              <a:t>bidra til at barn og unge møtes med trygghet, kjærlighet og forståelse og at alle barn og unge får gode og trygge </a:t>
            </a:r>
            <a:r>
              <a:rPr lang="nb-NO" sz="2000" dirty="0" err="1">
                <a:latin typeface="Calibri"/>
                <a:cs typeface="Calibri"/>
              </a:rPr>
              <a:t>oppvekstvilkår</a:t>
            </a:r>
            <a:r>
              <a:rPr lang="nb-NO" sz="2000" dirty="0">
                <a:latin typeface="Calibri"/>
                <a:cs typeface="Calibri"/>
              </a:rPr>
              <a:t>.</a:t>
            </a:r>
          </a:p>
          <a:p>
            <a:endParaRPr lang="nb-NO" sz="2000" dirty="0"/>
          </a:p>
          <a:p>
            <a:pPr marL="0" indent="0">
              <a:buNone/>
            </a:pPr>
            <a:r>
              <a:rPr lang="nb-NO" sz="2000" b="1" dirty="0">
                <a:latin typeface="Calibri"/>
                <a:cs typeface="Calibri"/>
              </a:rPr>
              <a:t>Loven gjelder for:</a:t>
            </a:r>
          </a:p>
          <a:p>
            <a:pPr fontAlgn="base"/>
            <a:r>
              <a:rPr lang="nb-NO" sz="2000" dirty="0">
                <a:latin typeface="Calibri"/>
                <a:cs typeface="Calibri"/>
              </a:rPr>
              <a:t>alle barn fra 0-18 år som oppholder seg i landet. Ungdom som mottar tiltak når man fyller 18 år, kan få tilbud om ettervern. Ettervernstiltak kan gis fram til ungdommen fyller 25 år.</a:t>
            </a:r>
          </a:p>
          <a:p>
            <a:pPr fontAlgn="base"/>
            <a:endParaRPr lang="nb-NO" sz="2000" b="0" i="0" u="none" strike="noStrike" dirty="0">
              <a:effectLst/>
            </a:endParaRPr>
          </a:p>
        </p:txBody>
      </p:sp>
    </p:spTree>
    <p:extLst>
      <p:ext uri="{BB962C8B-B14F-4D97-AF65-F5344CB8AC3E}">
        <p14:creationId xmlns:p14="http://schemas.microsoft.com/office/powerpoint/2010/main" val="23598020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5DEA6E5-9967-994A-B3E4-F19EA5F11792}"/>
              </a:ext>
            </a:extLst>
          </p:cNvPr>
          <p:cNvSpPr>
            <a:spLocks noGrp="1"/>
          </p:cNvSpPr>
          <p:nvPr>
            <p:ph type="title"/>
          </p:nvPr>
        </p:nvSpPr>
        <p:spPr>
          <a:xfrm>
            <a:off x="838200" y="2766218"/>
            <a:ext cx="10515600" cy="1325563"/>
          </a:xfrm>
        </p:spPr>
        <p:txBody>
          <a:bodyPr/>
          <a:lstStyle/>
          <a:p>
            <a:r>
              <a:rPr lang="nb-NO"/>
              <a:t>Spørsmål til diskusjon</a:t>
            </a:r>
            <a:endParaRPr lang="en-US"/>
          </a:p>
        </p:txBody>
      </p:sp>
    </p:spTree>
    <p:extLst>
      <p:ext uri="{BB962C8B-B14F-4D97-AF65-F5344CB8AC3E}">
        <p14:creationId xmlns:p14="http://schemas.microsoft.com/office/powerpoint/2010/main" val="1561494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9B92316-3F46-D54A-9578-4FCE5E4E270D}"/>
              </a:ext>
            </a:extLst>
          </p:cNvPr>
          <p:cNvSpPr>
            <a:spLocks noGrp="1"/>
          </p:cNvSpPr>
          <p:nvPr>
            <p:ph type="title"/>
          </p:nvPr>
        </p:nvSpPr>
        <p:spPr/>
        <p:txBody>
          <a:bodyPr>
            <a:normAutofit/>
          </a:bodyPr>
          <a:lstStyle/>
          <a:p>
            <a:r>
              <a:rPr lang="nb-NO" dirty="0"/>
              <a:t>Spørsmål om samarbeid - til diskusjon</a:t>
            </a:r>
            <a:endParaRPr lang="nb-NO" dirty="0">
              <a:cs typeface="Calibri Light"/>
            </a:endParaRPr>
          </a:p>
        </p:txBody>
      </p:sp>
      <p:sp>
        <p:nvSpPr>
          <p:cNvPr id="4" name="Plassholder for tekst 3">
            <a:extLst>
              <a:ext uri="{FF2B5EF4-FFF2-40B4-BE49-F238E27FC236}">
                <a16:creationId xmlns:a16="http://schemas.microsoft.com/office/drawing/2014/main" id="{68F4DC9C-43C5-B544-801E-5E6F104907AA}"/>
              </a:ext>
            </a:extLst>
          </p:cNvPr>
          <p:cNvSpPr>
            <a:spLocks noGrp="1"/>
          </p:cNvSpPr>
          <p:nvPr>
            <p:ph idx="1"/>
          </p:nvPr>
        </p:nvSpPr>
        <p:spPr/>
        <p:txBody>
          <a:bodyPr vert="horz" lIns="91440" tIns="45720" rIns="91440" bIns="45720" rtlCol="0" anchor="t">
            <a:normAutofit/>
          </a:bodyPr>
          <a:lstStyle/>
          <a:p>
            <a:pPr marL="285750" indent="-285750">
              <a:buFont typeface="Arial" panose="020B0604020202020204" pitchFamily="34" charset="0"/>
              <a:buChar char="•"/>
            </a:pPr>
            <a:r>
              <a:rPr lang="nb-NO" sz="1800"/>
              <a:t>Hvordan fungerer samarbeidet mellom barneverntjenesten og andre instanser i vår kommune?</a:t>
            </a:r>
          </a:p>
          <a:p>
            <a:pPr marL="285750" indent="-285750">
              <a:buFont typeface="Arial" panose="020B0604020202020204" pitchFamily="34" charset="0"/>
              <a:buChar char="•"/>
            </a:pPr>
            <a:r>
              <a:rPr lang="nb-NO" sz="1800"/>
              <a:t>Er det noe i samarbeidet som er utfordrende?</a:t>
            </a:r>
          </a:p>
          <a:p>
            <a:pPr marL="285750" indent="-285750">
              <a:buFont typeface="Arial" panose="020B0604020202020204" pitchFamily="34" charset="0"/>
              <a:buChar char="•"/>
            </a:pPr>
            <a:r>
              <a:rPr lang="nb-NO" sz="1800"/>
              <a:t>Er det noe i samarbeidet som fungerer godt?</a:t>
            </a:r>
          </a:p>
          <a:p>
            <a:pPr marL="285750" indent="-285750">
              <a:buFont typeface="Arial" panose="020B0604020202020204" pitchFamily="34" charset="0"/>
              <a:buChar char="•"/>
            </a:pPr>
            <a:r>
              <a:rPr lang="nb-NO" sz="1800"/>
              <a:t>Hva bør videreutvikles i samarbeidet for å nå barna i vår kommune som trenger å få en bedre omsorgs- og oppvekstsituasjon?</a:t>
            </a:r>
          </a:p>
        </p:txBody>
      </p:sp>
    </p:spTree>
    <p:extLst>
      <p:ext uri="{BB962C8B-B14F-4D97-AF65-F5344CB8AC3E}">
        <p14:creationId xmlns:p14="http://schemas.microsoft.com/office/powerpoint/2010/main" val="1582020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9B92316-3F46-D54A-9578-4FCE5E4E270D}"/>
              </a:ext>
            </a:extLst>
          </p:cNvPr>
          <p:cNvSpPr>
            <a:spLocks noGrp="1"/>
          </p:cNvSpPr>
          <p:nvPr>
            <p:ph type="title"/>
          </p:nvPr>
        </p:nvSpPr>
        <p:spPr>
          <a:xfrm>
            <a:off x="838199" y="908050"/>
            <a:ext cx="9705975" cy="782638"/>
          </a:xfrm>
        </p:spPr>
        <p:txBody>
          <a:bodyPr/>
          <a:lstStyle/>
          <a:p>
            <a:r>
              <a:rPr lang="nb-NO"/>
              <a:t>Barnevernstjenesten er først og fremst en hjelper</a:t>
            </a:r>
          </a:p>
        </p:txBody>
      </p:sp>
      <p:sp>
        <p:nvSpPr>
          <p:cNvPr id="4" name="Plassholder for tekst 3">
            <a:extLst>
              <a:ext uri="{FF2B5EF4-FFF2-40B4-BE49-F238E27FC236}">
                <a16:creationId xmlns:a16="http://schemas.microsoft.com/office/drawing/2014/main" id="{68F4DC9C-43C5-B544-801E-5E6F104907AA}"/>
              </a:ext>
            </a:extLst>
          </p:cNvPr>
          <p:cNvSpPr>
            <a:spLocks noGrp="1"/>
          </p:cNvSpPr>
          <p:nvPr>
            <p:ph idx="1"/>
          </p:nvPr>
        </p:nvSpPr>
        <p:spPr/>
        <p:txBody>
          <a:bodyPr vert="horz" lIns="91440" tIns="45720" rIns="91440" bIns="45720" rtlCol="0" anchor="t">
            <a:normAutofit/>
          </a:bodyPr>
          <a:lstStyle/>
          <a:p>
            <a:pPr marL="285750" indent="-285750"/>
            <a:r>
              <a:rPr lang="nb-NO" sz="2000" dirty="0">
                <a:latin typeface="Calibri"/>
                <a:cs typeface="Calibri"/>
              </a:rPr>
              <a:t>Barnevernstjenesten har hjemmel til å gripe inn i familiers liv. Men dette er kun en liten del av arbeidet. </a:t>
            </a:r>
            <a:endParaRPr lang="nb-NO" sz="2000" dirty="0"/>
          </a:p>
          <a:p>
            <a:pPr marL="285750" indent="-285750"/>
            <a:r>
              <a:rPr lang="nb-NO" sz="2000" dirty="0">
                <a:latin typeface="Calibri"/>
                <a:cs typeface="Calibri"/>
              </a:rPr>
              <a:t>Barnevernstjenesten skal først og fremst gi hjelp og støtte slik at foreldrene selv skal kunne mestre sitt omsorgsansvar, når barnet på grunn av forholdene i hjemmet eller av andre grunner har et særlig behov for  hjelpetiltak.</a:t>
            </a:r>
          </a:p>
          <a:p>
            <a:pPr marL="285750" indent="-285750">
              <a:buFont typeface="Arial" panose="020B0604020202020204" pitchFamily="34" charset="0"/>
              <a:buChar char="•"/>
            </a:pPr>
            <a:r>
              <a:rPr lang="nb-NO" sz="2000" dirty="0">
                <a:latin typeface="Calibri"/>
                <a:cs typeface="Calibri"/>
              </a:rPr>
              <a:t>Av alle undersøkelser som barnevernet iverksetter er det mindre enn </a:t>
            </a:r>
            <a:r>
              <a:rPr lang="nb-NO" sz="2000" b="1" dirty="0">
                <a:latin typeface="Calibri"/>
                <a:cs typeface="Calibri"/>
              </a:rPr>
              <a:t>én prosent </a:t>
            </a:r>
            <a:r>
              <a:rPr lang="nb-NO" sz="2000" dirty="0">
                <a:latin typeface="Calibri"/>
                <a:cs typeface="Calibri"/>
              </a:rPr>
              <a:t>som ender med en omsorgsovertakelse. </a:t>
            </a:r>
          </a:p>
          <a:p>
            <a:pPr marL="285750" indent="-285750">
              <a:buFont typeface="Arial" panose="020B0604020202020204" pitchFamily="34" charset="0"/>
              <a:buChar char="•"/>
            </a:pPr>
            <a:endParaRPr lang="nb-NO" sz="2000" dirty="0"/>
          </a:p>
          <a:p>
            <a:pPr marL="285750" indent="-285750">
              <a:buFont typeface="Arial" panose="020B0604020202020204" pitchFamily="34" charset="0"/>
              <a:buChar char="•"/>
            </a:pPr>
            <a:endParaRPr lang="nb-NO"/>
          </a:p>
          <a:p>
            <a:endParaRPr lang="nb-NO" b="1">
              <a:solidFill>
                <a:srgbClr val="FF0000"/>
              </a:solidFill>
            </a:endParaRPr>
          </a:p>
          <a:p>
            <a:pPr fontAlgn="base"/>
            <a:endParaRPr lang="nb-NO" b="0" i="0" u="none" strike="noStrike">
              <a:effectLst/>
            </a:endParaRPr>
          </a:p>
        </p:txBody>
      </p:sp>
    </p:spTree>
    <p:extLst>
      <p:ext uri="{BB962C8B-B14F-4D97-AF65-F5344CB8AC3E}">
        <p14:creationId xmlns:p14="http://schemas.microsoft.com/office/powerpoint/2010/main" val="3652286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00014F9-EF1B-0A48-AB94-B2B50C254B88}"/>
              </a:ext>
            </a:extLst>
          </p:cNvPr>
          <p:cNvSpPr>
            <a:spLocks noGrp="1"/>
          </p:cNvSpPr>
          <p:nvPr>
            <p:ph type="title"/>
          </p:nvPr>
        </p:nvSpPr>
        <p:spPr/>
        <p:txBody>
          <a:bodyPr/>
          <a:lstStyle/>
          <a:p>
            <a:r>
              <a:rPr lang="nb-NO"/>
              <a:t>Frivillige tiltak</a:t>
            </a:r>
          </a:p>
        </p:txBody>
      </p:sp>
      <p:sp>
        <p:nvSpPr>
          <p:cNvPr id="4" name="Plassholder for tekst 3">
            <a:extLst>
              <a:ext uri="{FF2B5EF4-FFF2-40B4-BE49-F238E27FC236}">
                <a16:creationId xmlns:a16="http://schemas.microsoft.com/office/drawing/2014/main" id="{0057FC64-3F6B-A443-85E8-ABD52A772611}"/>
              </a:ext>
            </a:extLst>
          </p:cNvPr>
          <p:cNvSpPr>
            <a:spLocks noGrp="1"/>
          </p:cNvSpPr>
          <p:nvPr>
            <p:ph idx="1"/>
          </p:nvPr>
        </p:nvSpPr>
        <p:spPr/>
        <p:txBody>
          <a:bodyPr vert="horz" lIns="91440" tIns="45720" rIns="91440" bIns="45720" rtlCol="0" anchor="t">
            <a:normAutofit/>
          </a:bodyPr>
          <a:lstStyle/>
          <a:p>
            <a:pPr marL="285750" indent="-285750"/>
            <a:r>
              <a:rPr lang="nb-NO" sz="2000" dirty="0">
                <a:latin typeface="Calibri"/>
                <a:ea typeface="+mn-lt"/>
                <a:cs typeface="Calibri"/>
              </a:rPr>
              <a:t>Barnevernstjenesten skal sette i verk </a:t>
            </a:r>
            <a:r>
              <a:rPr lang="nb-NO" sz="2000" b="1" dirty="0">
                <a:latin typeface="Calibri"/>
                <a:ea typeface="+mn-lt"/>
                <a:cs typeface="Calibri"/>
              </a:rPr>
              <a:t>hjelpetiltak</a:t>
            </a:r>
            <a:r>
              <a:rPr lang="nb-NO" sz="2000" dirty="0">
                <a:latin typeface="Calibri"/>
                <a:ea typeface="+mn-lt"/>
                <a:cs typeface="Calibri"/>
              </a:rPr>
              <a:t> for barnet og familien, når barnet på grunn av forholdene i hjemmet eller av andre grunner har særlig behov for det. </a:t>
            </a:r>
            <a:endParaRPr lang="nb-NO" sz="2000" dirty="0">
              <a:ea typeface="+mn-lt"/>
            </a:endParaRPr>
          </a:p>
          <a:p>
            <a:pPr marL="285750" indent="-285750">
              <a:buChar char="•"/>
            </a:pPr>
            <a:r>
              <a:rPr lang="nb-NO" sz="2000" dirty="0">
                <a:latin typeface="Calibri"/>
                <a:ea typeface="+mn-lt"/>
                <a:cs typeface="Calibri"/>
              </a:rPr>
              <a:t>Hjelpetiltak er frivillig, i den forstand at de baserer seg på samtykke.</a:t>
            </a:r>
          </a:p>
          <a:p>
            <a:pPr marL="285750" indent="-285750">
              <a:buChar char="•"/>
            </a:pPr>
            <a:r>
              <a:rPr lang="nb-NO" sz="2000" dirty="0">
                <a:latin typeface="Calibri"/>
                <a:ea typeface="+mn-lt"/>
                <a:cs typeface="Calibri"/>
              </a:rPr>
              <a:t>Det lages en </a:t>
            </a:r>
            <a:r>
              <a:rPr lang="nb-NO" sz="2000" b="1" dirty="0">
                <a:latin typeface="Calibri"/>
                <a:ea typeface="+mn-lt"/>
                <a:cs typeface="Calibri"/>
              </a:rPr>
              <a:t>tiltaksplan</a:t>
            </a:r>
            <a:r>
              <a:rPr lang="nb-NO" sz="2000" dirty="0">
                <a:latin typeface="Calibri"/>
                <a:ea typeface="+mn-lt"/>
                <a:cs typeface="Calibri"/>
              </a:rPr>
              <a:t> for barnet. Barnevernstjenesten skal følge nøye med på̊ og vurdere om tiltakene bidrar til endring.</a:t>
            </a:r>
          </a:p>
          <a:p>
            <a:pPr marL="285750" indent="-285750">
              <a:buChar char="•"/>
            </a:pPr>
            <a:r>
              <a:rPr lang="nb-NO" sz="2000" dirty="0">
                <a:latin typeface="Calibri"/>
                <a:ea typeface="+mn-lt"/>
                <a:cs typeface="Calibri"/>
              </a:rPr>
              <a:t>Barnet og foreldrene skal få mulighet til å medvirke i utarbeidelsen og evalueringen av tiltaksplanen. </a:t>
            </a:r>
            <a:endParaRPr lang="nb-NO" sz="2000" dirty="0">
              <a:latin typeface="Calibri"/>
              <a:cs typeface="Calibri"/>
            </a:endParaRPr>
          </a:p>
          <a:p>
            <a:endParaRPr lang="nb-NO" sz="2000" dirty="0"/>
          </a:p>
          <a:p>
            <a:endParaRPr lang="nb-NO" dirty="0">
              <a:solidFill>
                <a:srgbClr val="FF0000"/>
              </a:solidFill>
            </a:endParaRPr>
          </a:p>
          <a:p>
            <a:endParaRPr lang="nb-NO" dirty="0"/>
          </a:p>
        </p:txBody>
      </p:sp>
    </p:spTree>
    <p:extLst>
      <p:ext uri="{BB962C8B-B14F-4D97-AF65-F5344CB8AC3E}">
        <p14:creationId xmlns:p14="http://schemas.microsoft.com/office/powerpoint/2010/main" val="38693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Bilde 19">
            <a:extLst>
              <a:ext uri="{FF2B5EF4-FFF2-40B4-BE49-F238E27FC236}">
                <a16:creationId xmlns:a16="http://schemas.microsoft.com/office/drawing/2014/main" id="{0A249780-069A-5640-B7A7-A11100E498FA}"/>
              </a:ext>
            </a:extLst>
          </p:cNvPr>
          <p:cNvPicPr>
            <a:picLocks noChangeAspect="1"/>
          </p:cNvPicPr>
          <p:nvPr/>
        </p:nvPicPr>
        <p:blipFill>
          <a:blip r:embed="rId3">
            <a:alphaModFix amt="70000"/>
          </a:blip>
          <a:stretch>
            <a:fillRect/>
          </a:stretch>
        </p:blipFill>
        <p:spPr>
          <a:xfrm rot="18204958">
            <a:off x="9271543" y="-668264"/>
            <a:ext cx="3774036" cy="3774036"/>
          </a:xfrm>
          <a:prstGeom prst="rect">
            <a:avLst/>
          </a:prstGeom>
        </p:spPr>
      </p:pic>
      <p:sp>
        <p:nvSpPr>
          <p:cNvPr id="2" name="Tittel 1">
            <a:extLst>
              <a:ext uri="{FF2B5EF4-FFF2-40B4-BE49-F238E27FC236}">
                <a16:creationId xmlns:a16="http://schemas.microsoft.com/office/drawing/2014/main" id="{900014F9-EF1B-0A48-AB94-B2B50C254B88}"/>
              </a:ext>
            </a:extLst>
          </p:cNvPr>
          <p:cNvSpPr>
            <a:spLocks noGrp="1"/>
          </p:cNvSpPr>
          <p:nvPr>
            <p:ph type="title"/>
          </p:nvPr>
        </p:nvSpPr>
        <p:spPr>
          <a:xfrm>
            <a:off x="839788" y="1027057"/>
            <a:ext cx="4680148" cy="785018"/>
          </a:xfrm>
        </p:spPr>
        <p:txBody>
          <a:bodyPr/>
          <a:lstStyle/>
          <a:p>
            <a:r>
              <a:rPr lang="nb-NO"/>
              <a:t>Eksempler på </a:t>
            </a:r>
            <a:r>
              <a:rPr lang="nb-NO" b="1"/>
              <a:t>tiltak eller former for tiltak</a:t>
            </a:r>
          </a:p>
        </p:txBody>
      </p:sp>
      <p:sp>
        <p:nvSpPr>
          <p:cNvPr id="4" name="Plassholder for tekst 3">
            <a:extLst>
              <a:ext uri="{FF2B5EF4-FFF2-40B4-BE49-F238E27FC236}">
                <a16:creationId xmlns:a16="http://schemas.microsoft.com/office/drawing/2014/main" id="{0057FC64-3F6B-A443-85E8-ABD52A772611}"/>
              </a:ext>
            </a:extLst>
          </p:cNvPr>
          <p:cNvSpPr>
            <a:spLocks noGrp="1"/>
          </p:cNvSpPr>
          <p:nvPr>
            <p:ph type="body" sz="half" idx="2"/>
          </p:nvPr>
        </p:nvSpPr>
        <p:spPr/>
        <p:txBody>
          <a:bodyPr vert="horz" lIns="91440" tIns="45720" rIns="91440" bIns="45720" rtlCol="0" anchor="t">
            <a:normAutofit lnSpcReduction="10000"/>
          </a:bodyPr>
          <a:lstStyle/>
          <a:p>
            <a:pPr marL="285750" indent="-285750">
              <a:buChar char="•"/>
            </a:pPr>
            <a:r>
              <a:rPr lang="nb-NO" sz="1800">
                <a:ea typeface="+mn-lt"/>
              </a:rPr>
              <a:t>Veiledning og oppfølging i hjemmet</a:t>
            </a:r>
          </a:p>
          <a:p>
            <a:pPr marL="285750" indent="-285750">
              <a:buChar char="•"/>
            </a:pPr>
            <a:r>
              <a:rPr lang="nb-NO" sz="1800">
                <a:ea typeface="+mn-lt"/>
              </a:rPr>
              <a:t>Samtaler med barnet og samtaler med foreldrene</a:t>
            </a:r>
          </a:p>
          <a:p>
            <a:pPr marL="285750" indent="-285750">
              <a:buChar char="•"/>
            </a:pPr>
            <a:r>
              <a:rPr lang="nb-NO" sz="1800"/>
              <a:t>Familieråd</a:t>
            </a:r>
          </a:p>
          <a:p>
            <a:pPr marL="285750" indent="-285750">
              <a:buChar char="•"/>
            </a:pPr>
            <a:r>
              <a:rPr lang="nb-NO" sz="1800"/>
              <a:t>Senter for foreldre og barn</a:t>
            </a:r>
          </a:p>
          <a:p>
            <a:pPr marL="285750" indent="-285750">
              <a:buChar char="•"/>
            </a:pPr>
            <a:r>
              <a:rPr lang="nb-NO" sz="1800"/>
              <a:t>Støttekontakt </a:t>
            </a:r>
          </a:p>
          <a:p>
            <a:pPr marL="285750" indent="-285750">
              <a:buChar char="•"/>
            </a:pPr>
            <a:r>
              <a:rPr lang="nb-NO" sz="1800"/>
              <a:t>Aktiviteter </a:t>
            </a:r>
          </a:p>
          <a:p>
            <a:pPr marL="285750" indent="-285750">
              <a:buChar char="•"/>
            </a:pPr>
            <a:r>
              <a:rPr lang="nb-NO" sz="1800"/>
              <a:t>Besøkshjem</a:t>
            </a:r>
          </a:p>
          <a:p>
            <a:pPr marL="285750" indent="-285750">
              <a:buChar char="•"/>
            </a:pPr>
            <a:r>
              <a:rPr lang="nb-NO" sz="1800"/>
              <a:t>Økonomisk støtte</a:t>
            </a:r>
          </a:p>
          <a:p>
            <a:pPr marL="285750" indent="-285750">
              <a:buChar char="•"/>
            </a:pPr>
            <a:r>
              <a:rPr lang="nb-NO" sz="1800"/>
              <a:t>Bistand i å få hjelp fra andre tjenester</a:t>
            </a:r>
          </a:p>
          <a:p>
            <a:pPr marL="285750" indent="-285750">
              <a:buChar char="•"/>
            </a:pPr>
            <a:r>
              <a:rPr lang="nb-NO" sz="1800"/>
              <a:t>Barnevernsinstitusjon eller fosterhjem</a:t>
            </a:r>
          </a:p>
          <a:p>
            <a:endParaRPr lang="nb-NO" sz="1800"/>
          </a:p>
          <a:p>
            <a:endParaRPr lang="nb-NO"/>
          </a:p>
        </p:txBody>
      </p:sp>
      <p:pic>
        <p:nvPicPr>
          <p:cNvPr id="7" name="Plassholder for bilde 6" descr="Et bilde som inneholder person, hånd&#10;&#10;Automatisk generert beskrivelse">
            <a:extLst>
              <a:ext uri="{FF2B5EF4-FFF2-40B4-BE49-F238E27FC236}">
                <a16:creationId xmlns:a16="http://schemas.microsoft.com/office/drawing/2014/main" id="{98039240-5E44-9D41-9A95-A105D3EA79CB}"/>
              </a:ext>
            </a:extLst>
          </p:cNvPr>
          <p:cNvPicPr>
            <a:picLocks noGrp="1" noChangeAspect="1"/>
          </p:cNvPicPr>
          <p:nvPr>
            <p:ph type="pic" idx="1"/>
          </p:nvPr>
        </p:nvPicPr>
        <p:blipFill>
          <a:blip r:embed="rId4"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674456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9B92316-3F46-D54A-9578-4FCE5E4E270D}"/>
              </a:ext>
            </a:extLst>
          </p:cNvPr>
          <p:cNvSpPr>
            <a:spLocks noGrp="1"/>
          </p:cNvSpPr>
          <p:nvPr>
            <p:ph type="title"/>
          </p:nvPr>
        </p:nvSpPr>
        <p:spPr/>
        <p:txBody>
          <a:bodyPr>
            <a:noAutofit/>
          </a:bodyPr>
          <a:lstStyle/>
          <a:p>
            <a:r>
              <a:rPr lang="nb-NO"/>
              <a:t>Når er det så alvorlig at det kan være nødvendig med omsorgsovertakelse for å hjelpe barnet?</a:t>
            </a:r>
          </a:p>
        </p:txBody>
      </p:sp>
      <p:sp>
        <p:nvSpPr>
          <p:cNvPr id="4" name="Plassholder for tekst 3">
            <a:extLst>
              <a:ext uri="{FF2B5EF4-FFF2-40B4-BE49-F238E27FC236}">
                <a16:creationId xmlns:a16="http://schemas.microsoft.com/office/drawing/2014/main" id="{68F4DC9C-43C5-B544-801E-5E6F104907AA}"/>
              </a:ext>
            </a:extLst>
          </p:cNvPr>
          <p:cNvSpPr>
            <a:spLocks noGrp="1"/>
          </p:cNvSpPr>
          <p:nvPr>
            <p:ph idx="1"/>
          </p:nvPr>
        </p:nvSpPr>
        <p:spPr>
          <a:xfrm>
            <a:off x="838199" y="2132855"/>
            <a:ext cx="7934325" cy="4239369"/>
          </a:xfrm>
        </p:spPr>
        <p:txBody>
          <a:bodyPr vert="horz" lIns="91440" tIns="45720" rIns="91440" bIns="45720" rtlCol="0" anchor="t">
            <a:normAutofit/>
          </a:bodyPr>
          <a:lstStyle/>
          <a:p>
            <a:pPr marL="0" indent="0">
              <a:buNone/>
            </a:pPr>
            <a:r>
              <a:rPr lang="nb-NO" dirty="0">
                <a:latin typeface="Calibri"/>
                <a:cs typeface="Calibri"/>
              </a:rPr>
              <a:t>Vedtak om å overta omsorgen for et barn kan treffes dersom</a:t>
            </a:r>
            <a:endParaRPr lang="nb-NO" dirty="0"/>
          </a:p>
          <a:p>
            <a:pPr>
              <a:lnSpc>
                <a:spcPct val="120000"/>
              </a:lnSpc>
            </a:pPr>
            <a:r>
              <a:rPr lang="nb-NO" dirty="0">
                <a:latin typeface="Calibri"/>
                <a:cs typeface="Calibri"/>
              </a:rPr>
              <a:t>det er alvorlige mangler ved den daglige omsorgen som barnet får, eller alvorlige mangler ved den personlige kontakt og trygghet som det trenger etter sin alder og utvikling,</a:t>
            </a:r>
          </a:p>
          <a:p>
            <a:pPr>
              <a:lnSpc>
                <a:spcPct val="120000"/>
              </a:lnSpc>
            </a:pPr>
            <a:r>
              <a:rPr lang="nb-NO" dirty="0">
                <a:latin typeface="Calibri"/>
                <a:cs typeface="Calibri"/>
              </a:rPr>
              <a:t>foreldrene ikke sørger for at et sykt, eller funksjonshemmet eller spesielt hjelpetrengende barn får dekket sitt særlig behov for behandling og opplæring,</a:t>
            </a:r>
          </a:p>
          <a:p>
            <a:pPr>
              <a:lnSpc>
                <a:spcPct val="120000"/>
              </a:lnSpc>
            </a:pPr>
            <a:r>
              <a:rPr lang="nb-NO" dirty="0">
                <a:latin typeface="Calibri"/>
                <a:cs typeface="Calibri"/>
              </a:rPr>
              <a:t>barnet blir mishandlet eller utsatt for andre alvorlige overgrep i hjemmet, eller</a:t>
            </a:r>
          </a:p>
          <a:p>
            <a:pPr>
              <a:lnSpc>
                <a:spcPct val="120000"/>
              </a:lnSpc>
            </a:pPr>
            <a:r>
              <a:rPr lang="nb-NO" dirty="0">
                <a:latin typeface="Calibri"/>
                <a:cs typeface="Calibri"/>
              </a:rPr>
              <a:t>det er overveiende sannsynlighet for at barnets helse eller utvikling kan bli alvorlig skadd fordi foreldrene er ute av stand til å ta tilstrekkelig ansvar for barnet.</a:t>
            </a:r>
          </a:p>
        </p:txBody>
      </p:sp>
    </p:spTree>
    <p:extLst>
      <p:ext uri="{BB962C8B-B14F-4D97-AF65-F5344CB8AC3E}">
        <p14:creationId xmlns:p14="http://schemas.microsoft.com/office/powerpoint/2010/main" val="3428375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5C1502E-BEF1-4DA0-82AA-5367A4D0CF8D}"/>
              </a:ext>
            </a:extLst>
          </p:cNvPr>
          <p:cNvSpPr>
            <a:spLocks noGrp="1"/>
          </p:cNvSpPr>
          <p:nvPr>
            <p:ph type="title"/>
          </p:nvPr>
        </p:nvSpPr>
        <p:spPr/>
        <p:txBody>
          <a:bodyPr/>
          <a:lstStyle/>
          <a:p>
            <a:r>
              <a:rPr lang="nb-NO"/>
              <a:t>Tiltak som er direkte rettet mot barnets </a:t>
            </a:r>
            <a:r>
              <a:rPr lang="nb-NO" err="1"/>
              <a:t>atferdsuttrykk</a:t>
            </a:r>
            <a:endParaRPr lang="nb-NO"/>
          </a:p>
        </p:txBody>
      </p:sp>
      <p:sp>
        <p:nvSpPr>
          <p:cNvPr id="3" name="Plassholder for innhold 2">
            <a:extLst>
              <a:ext uri="{FF2B5EF4-FFF2-40B4-BE49-F238E27FC236}">
                <a16:creationId xmlns:a16="http://schemas.microsoft.com/office/drawing/2014/main" id="{1D436D7A-FA27-4C4B-AD4F-9088C2E1F2C8}"/>
              </a:ext>
            </a:extLst>
          </p:cNvPr>
          <p:cNvSpPr>
            <a:spLocks noGrp="1"/>
          </p:cNvSpPr>
          <p:nvPr>
            <p:ph idx="1"/>
          </p:nvPr>
        </p:nvSpPr>
        <p:spPr/>
        <p:txBody>
          <a:bodyPr vert="horz" lIns="91440" tIns="45720" rIns="91440" bIns="45720" rtlCol="0" anchor="t">
            <a:normAutofit/>
          </a:bodyPr>
          <a:lstStyle/>
          <a:p>
            <a:r>
              <a:rPr lang="nb-NO" sz="2000" dirty="0">
                <a:latin typeface="Calibri"/>
                <a:cs typeface="Calibri"/>
              </a:rPr>
              <a:t>I enkelte tilfeller er bekymringen for barnet eller den unge først og fremst knyttet til barnets </a:t>
            </a:r>
            <a:r>
              <a:rPr lang="nb-NO" sz="2000" dirty="0" err="1">
                <a:latin typeface="Calibri"/>
                <a:cs typeface="Calibri"/>
              </a:rPr>
              <a:t>atferdsuttrykk</a:t>
            </a:r>
            <a:r>
              <a:rPr lang="nb-NO" sz="2000" dirty="0">
                <a:latin typeface="Calibri"/>
                <a:cs typeface="Calibri"/>
              </a:rPr>
              <a:t>, der barnets egen atferd innebærer et fare- eller skadepotensial for barnet selv. Dette kan handle om kriminalitet, rus eller andre former for fare eller skade.</a:t>
            </a:r>
          </a:p>
          <a:p>
            <a:r>
              <a:rPr lang="nb-NO" sz="2000" dirty="0">
                <a:latin typeface="Calibri"/>
                <a:cs typeface="Calibri"/>
              </a:rPr>
              <a:t>Det kan iverksettes behandlingstiltak i institusjon uten samtykke, med oppmerksomheten direkte rettet mot barnets </a:t>
            </a:r>
            <a:r>
              <a:rPr lang="nb-NO" sz="2000" dirty="0" err="1">
                <a:latin typeface="Calibri"/>
                <a:cs typeface="Calibri"/>
              </a:rPr>
              <a:t>atferdsuttrykk</a:t>
            </a:r>
            <a:r>
              <a:rPr lang="nb-NO" sz="2000" dirty="0">
                <a:latin typeface="Calibri"/>
                <a:cs typeface="Calibri"/>
              </a:rPr>
              <a:t> – eller </a:t>
            </a:r>
            <a:r>
              <a:rPr lang="nb-NO" sz="2000" i="1" dirty="0">
                <a:latin typeface="Calibri"/>
                <a:cs typeface="Calibri"/>
              </a:rPr>
              <a:t>alvorlige atferdsvansker</a:t>
            </a:r>
            <a:r>
              <a:rPr lang="nb-NO" sz="2000" dirty="0">
                <a:latin typeface="Calibri"/>
                <a:cs typeface="Calibri"/>
              </a:rPr>
              <a:t>, som er uttrykket barnevernloven benytter. </a:t>
            </a:r>
            <a:endParaRPr lang="nb-NO" sz="2000" dirty="0"/>
          </a:p>
          <a:p>
            <a:r>
              <a:rPr lang="nb-NO" sz="2000" dirty="0">
                <a:latin typeface="Calibri"/>
                <a:cs typeface="Calibri"/>
              </a:rPr>
              <a:t>Dette er en annen form for tvangsvedtak enn omsorgsovertakelse.</a:t>
            </a:r>
          </a:p>
        </p:txBody>
      </p:sp>
    </p:spTree>
    <p:extLst>
      <p:ext uri="{BB962C8B-B14F-4D97-AF65-F5344CB8AC3E}">
        <p14:creationId xmlns:p14="http://schemas.microsoft.com/office/powerpoint/2010/main" val="352426211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251a69da-194e-4516-8546-64dca7e16403">
      <UserInfo>
        <DisplayName>Jan Faller</DisplayName>
        <AccountId>26</AccountId>
        <AccountType/>
      </UserInfo>
      <UserInfo>
        <DisplayName>Elisabeth Ørving</DisplayName>
        <AccountId>12</AccountId>
        <AccountType/>
      </UserInfo>
      <UserInfo>
        <DisplayName>Berit Landmark</DisplayName>
        <AccountId>17</AccountId>
        <AccountType/>
      </UserInfo>
      <UserInfo>
        <DisplayName>Hilde Håland</DisplayName>
        <AccountId>43</AccountId>
        <AccountType/>
      </UserInfo>
      <UserInfo>
        <DisplayName>Marie Fladmoe Halvorsen</DisplayName>
        <AccountId>44</AccountId>
        <AccountType/>
      </UserInfo>
      <UserInfo>
        <DisplayName>Maria Machholm</DisplayName>
        <AccountId>45</AccountId>
        <AccountType/>
      </UserInfo>
      <UserInfo>
        <DisplayName>Charlotte Stokstad</DisplayName>
        <AccountId>47</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C16F11E0E93A94DA93B5AFA8846FFBF" ma:contentTypeVersion="10" ma:contentTypeDescription="Create a new document." ma:contentTypeScope="" ma:versionID="d6172c1f95a392d3f61f6da7ed308f31">
  <xsd:schema xmlns:xsd="http://www.w3.org/2001/XMLSchema" xmlns:xs="http://www.w3.org/2001/XMLSchema" xmlns:p="http://schemas.microsoft.com/office/2006/metadata/properties" xmlns:ns2="bb01e9bb-f81d-4abd-99e5-b1634620d686" xmlns:ns3="251a69da-194e-4516-8546-64dca7e16403" targetNamespace="http://schemas.microsoft.com/office/2006/metadata/properties" ma:root="true" ma:fieldsID="a0b76ad432a3c830facefb3b31dafa8b" ns2:_="" ns3:_="">
    <xsd:import namespace="bb01e9bb-f81d-4abd-99e5-b1634620d686"/>
    <xsd:import namespace="251a69da-194e-4516-8546-64dca7e1640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01e9bb-f81d-4abd-99e5-b1634620d6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51a69da-194e-4516-8546-64dca7e1640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9CF7B5-D684-405A-ABEE-C54A7F9B7B78}">
  <ds:schemaRefs>
    <ds:schemaRef ds:uri="http://schemas.microsoft.com/sharepoint/v3/contenttype/forms"/>
  </ds:schemaRefs>
</ds:datastoreItem>
</file>

<file path=customXml/itemProps2.xml><?xml version="1.0" encoding="utf-8"?>
<ds:datastoreItem xmlns:ds="http://schemas.openxmlformats.org/officeDocument/2006/customXml" ds:itemID="{7A5CD1F8-6136-4918-B3ED-DE2A15FDA096}">
  <ds:schemaRefs>
    <ds:schemaRef ds:uri="http://schemas.microsoft.com/office/infopath/2007/PartnerControls"/>
    <ds:schemaRef ds:uri="http://schemas.microsoft.com/office/2006/documentManagement/types"/>
    <ds:schemaRef ds:uri="http://www.w3.org/XML/1998/namespace"/>
    <ds:schemaRef ds:uri="http://schemas.microsoft.com/office/2006/metadata/properties"/>
    <ds:schemaRef ds:uri="http://purl.org/dc/terms/"/>
    <ds:schemaRef ds:uri="http://schemas.openxmlformats.org/package/2006/metadata/core-properties"/>
    <ds:schemaRef ds:uri="251a69da-194e-4516-8546-64dca7e16403"/>
    <ds:schemaRef ds:uri="http://purl.org/dc/elements/1.1/"/>
    <ds:schemaRef ds:uri="bb01e9bb-f81d-4abd-99e5-b1634620d686"/>
    <ds:schemaRef ds:uri="http://purl.org/dc/dcmitype/"/>
  </ds:schemaRefs>
</ds:datastoreItem>
</file>

<file path=customXml/itemProps3.xml><?xml version="1.0" encoding="utf-8"?>
<ds:datastoreItem xmlns:ds="http://schemas.openxmlformats.org/officeDocument/2006/customXml" ds:itemID="{9F02BEFC-77F7-44ED-80FC-11939A3D6DD1}">
  <ds:schemaRefs>
    <ds:schemaRef ds:uri="251a69da-194e-4516-8546-64dca7e16403"/>
    <ds:schemaRef ds:uri="bb01e9bb-f81d-4abd-99e5-b1634620d68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152</TotalTime>
  <Words>7174</Words>
  <Application>Microsoft Macintosh PowerPoint</Application>
  <PresentationFormat>Widescreen</PresentationFormat>
  <Paragraphs>372</Paragraphs>
  <Slides>41</Slides>
  <Notes>37</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41</vt:i4>
      </vt:variant>
    </vt:vector>
  </HeadingPairs>
  <TitlesOfParts>
    <vt:vector size="45" baseType="lpstr">
      <vt:lpstr>Arial</vt:lpstr>
      <vt:lpstr>Arial,Sans-Serif</vt:lpstr>
      <vt:lpstr>Calibri</vt:lpstr>
      <vt:lpstr>Office-tema</vt:lpstr>
      <vt:lpstr>Bekymret for et barn?</vt:lpstr>
      <vt:lpstr>Dagens tema</vt:lpstr>
      <vt:lpstr>Barnevernets rolle og ansvar</vt:lpstr>
      <vt:lpstr>Barnevernloven regulerer barnevernets arbeid</vt:lpstr>
      <vt:lpstr>Barnevernstjenesten er først og fremst en hjelper</vt:lpstr>
      <vt:lpstr>Frivillige tiltak</vt:lpstr>
      <vt:lpstr>Eksempler på tiltak eller former for tiltak</vt:lpstr>
      <vt:lpstr>Når er det så alvorlig at det kan være nødvendig med omsorgsovertakelse for å hjelpe barnet?</vt:lpstr>
      <vt:lpstr>Tiltak som er direkte rettet mot barnets atferdsuttrykk</vt:lpstr>
      <vt:lpstr>Noen fakta fra 2020</vt:lpstr>
      <vt:lpstr>Bekymring og meldeplikt</vt:lpstr>
      <vt:lpstr>Offentlig melder eller privat melder? </vt:lpstr>
      <vt:lpstr>For offentlig melder er taushetsplikten utgangspunktet</vt:lpstr>
      <vt:lpstr>Hva innebærer meldeplikt?</vt:lpstr>
      <vt:lpstr>Taushetsplikt og meldeplikt</vt:lpstr>
      <vt:lpstr>Hva gjør du når du uroer deg for et barn?</vt:lpstr>
      <vt:lpstr>Drøft gjerne med barnevernstjenesten</vt:lpstr>
      <vt:lpstr>Hva hvis meldeplikten ikke er utløst?</vt:lpstr>
      <vt:lpstr>Forhold som ikke alene utløser meldeplikten </vt:lpstr>
      <vt:lpstr>Barnevernstjenestens taushetsplikt</vt:lpstr>
      <vt:lpstr>Nå kan du melde bekymring digitalt</vt:lpstr>
      <vt:lpstr>Steg i en barnevernssak</vt:lpstr>
      <vt:lpstr>PowerPoint-presentasjon</vt:lpstr>
      <vt:lpstr>Bekymringsmelding skal avklares innen én uke</vt:lpstr>
      <vt:lpstr>Barnevernstjenestens undersøkelse</vt:lpstr>
      <vt:lpstr>Mens det pågår en undersøkelse</vt:lpstr>
      <vt:lpstr>Eksempler på aktiviteter i en undersøkelse: </vt:lpstr>
      <vt:lpstr>En del saker blir henlagt uten tiltak</vt:lpstr>
      <vt:lpstr>Tvangsvedtak</vt:lpstr>
      <vt:lpstr>Omsorgsovertakelse</vt:lpstr>
      <vt:lpstr> Samarbeid og samordning</vt:lpstr>
      <vt:lpstr>Et lag rundt barnet</vt:lpstr>
      <vt:lpstr>Samarbeid etter ny barnevernslov og barnevernsreform</vt:lpstr>
      <vt:lpstr>Nye bestemmelser i en rekke velferdslover</vt:lpstr>
      <vt:lpstr>Meldeplikt, samarbeid og samordning må alltid ha barnet for øyet </vt:lpstr>
      <vt:lpstr>Takk for oppmerksomheten</vt:lpstr>
      <vt:lpstr>Kontakt og informasjon</vt:lpstr>
      <vt:lpstr>Kontakt og ytterligere informasjon</vt:lpstr>
      <vt:lpstr>Relevante lovverk og veiledere</vt:lpstr>
      <vt:lpstr>Spørsmål til diskusjon</vt:lpstr>
      <vt:lpstr>Spørsmål om samarbeid - til diskusjon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Torunn Sæth</dc:creator>
  <cp:lastModifiedBy>Torunn Sæth</cp:lastModifiedBy>
  <cp:revision>74</cp:revision>
  <dcterms:created xsi:type="dcterms:W3CDTF">2021-12-03T11:12:24Z</dcterms:created>
  <dcterms:modified xsi:type="dcterms:W3CDTF">2022-06-08T12:20:03Z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0x0101002C16F11E0E93A94DA93B5AFA8846FFBF</vt:lpwstr>
  </property>
</Properties>
</file>