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73" r:id="rId10"/>
    <p:sldId id="277" r:id="rId11"/>
    <p:sldId id="264" r:id="rId12"/>
    <p:sldId id="265" r:id="rId13"/>
    <p:sldId id="266" r:id="rId14"/>
    <p:sldId id="267" r:id="rId15"/>
    <p:sldId id="269" r:id="rId16"/>
    <p:sldId id="274" r:id="rId17"/>
    <p:sldId id="270" r:id="rId18"/>
    <p:sldId id="268" r:id="rId19"/>
    <p:sldId id="271" r:id="rId20"/>
    <p:sldId id="272" r:id="rId21"/>
    <p:sldId id="275" r:id="rId22"/>
    <p:sldId id="276" r:id="rId23"/>
    <p:sldId id="280" r:id="rId24"/>
    <p:sldId id="279" r:id="rId2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9005A-1125-4508-83A0-45D17A329E11}" type="datetimeFigureOut">
              <a:rPr lang="nb-NO" smtClean="0"/>
              <a:t>06.12.2015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328D0-34C1-4392-9255-BD7BC99C69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8001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328D0-34C1-4392-9255-BD7BC99C69AC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4004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0CE4232-20DE-41DE-8EE6-0742E2BEB5DF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ktangel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ktangel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ktangel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4232-20DE-41DE-8EE6-0742E2BEB5DF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4232-20DE-41DE-8EE6-0742E2BEB5DF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Likebent trekan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4232-20DE-41DE-8EE6-0742E2BEB5DF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0CE4232-20DE-41DE-8EE6-0742E2BEB5DF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ktangel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4232-20DE-41DE-8EE6-0742E2BEB5DF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4232-20DE-41DE-8EE6-0742E2BEB5DF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4232-20DE-41DE-8EE6-0742E2BEB5DF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Likebent trekan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4232-20DE-41DE-8EE6-0742E2BEB5DF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tt linj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Likebent trekan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4232-20DE-41DE-8EE6-0742E2BEB5DF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tt linj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 linj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kebent trekan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lassholder for innhold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4232-20DE-41DE-8EE6-0742E2BEB5DF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tt linj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ikebent trekan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CE4232-20DE-41DE-8EE6-0742E2BEB5DF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Rett linj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ett linj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Likebent trekan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postmottak.bufdir@bufetat.no?subject=Sp&#248;rsm&#229;l%20om%20kurs%20for%20tilsynspersoner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hyperlink" Target="colourbox.com" TargetMode="External"/><Relationship Id="rId4" Type="http://schemas.openxmlformats.org/officeDocument/2006/relationships/hyperlink" Target="http://www.bufdir.no/fosterhje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b-NO" dirty="0" smtClean="0"/>
              <a:t>De formelle rammene for tilsynsordningen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19200" y="5013176"/>
            <a:ext cx="6858000" cy="720080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Modul </a:t>
            </a:r>
            <a:r>
              <a:rPr lang="nb-NO" dirty="0" smtClean="0"/>
              <a:t>1</a:t>
            </a:r>
            <a:endParaRPr lang="nb-NO" dirty="0"/>
          </a:p>
          <a:p>
            <a:r>
              <a:rPr lang="nb-NO" dirty="0"/>
              <a:t>Opplæring for tilsynspersoner</a:t>
            </a:r>
          </a:p>
        </p:txBody>
      </p:sp>
    </p:spTree>
    <p:extLst>
      <p:ext uri="{BB962C8B-B14F-4D97-AF65-F5344CB8AC3E}">
        <p14:creationId xmlns:p14="http://schemas.microsoft.com/office/powerpoint/2010/main" val="309997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Barns rett til medvirkning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nb-NO" dirty="0" smtClean="0"/>
              <a:t>Kilde: Tilsynsveilederen punkt 3.4 og 5.3. og </a:t>
            </a:r>
            <a:r>
              <a:rPr lang="nb-NO" dirty="0" err="1" smtClean="0"/>
              <a:t>bvl</a:t>
            </a:r>
            <a:r>
              <a:rPr lang="nb-NO" dirty="0" smtClean="0"/>
              <a:t>. §§ 4-1 og 6-3.</a:t>
            </a:r>
            <a:endParaRPr lang="en-GB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Grunnleggende prinsipp, nedfelt i FNs barnekonvensjon</a:t>
            </a:r>
          </a:p>
          <a:p>
            <a:endParaRPr lang="nb-NO" dirty="0" smtClean="0"/>
          </a:p>
          <a:p>
            <a:r>
              <a:rPr lang="nb-NO" dirty="0" smtClean="0"/>
              <a:t>Skal </a:t>
            </a:r>
            <a:r>
              <a:rPr lang="nb-NO" dirty="0"/>
              <a:t>få tilstrekkelig og tilpasset </a:t>
            </a:r>
            <a:r>
              <a:rPr lang="nb-NO" dirty="0" smtClean="0"/>
              <a:t>informasjon, </a:t>
            </a:r>
            <a:r>
              <a:rPr lang="nb-NO" dirty="0"/>
              <a:t>og </a:t>
            </a:r>
            <a:r>
              <a:rPr lang="nb-NO" dirty="0" smtClean="0"/>
              <a:t>mulighet til </a:t>
            </a:r>
            <a:r>
              <a:rPr lang="nb-NO" dirty="0"/>
              <a:t>fritt å gi uttrykk for sine synspunkter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Barnets mening </a:t>
            </a:r>
            <a:r>
              <a:rPr lang="nb-NO" dirty="0"/>
              <a:t>skal tillegges behørig vekt i samsvar med </a:t>
            </a:r>
            <a:r>
              <a:rPr lang="nb-NO" dirty="0" smtClean="0"/>
              <a:t>alder </a:t>
            </a:r>
            <a:r>
              <a:rPr lang="nb-NO" dirty="0"/>
              <a:t>og </a:t>
            </a:r>
            <a:r>
              <a:rPr lang="nb-NO" dirty="0" smtClean="0"/>
              <a:t>modenhet</a:t>
            </a:r>
          </a:p>
          <a:p>
            <a:endParaRPr lang="nb-NO" dirty="0" smtClean="0"/>
          </a:p>
          <a:p>
            <a:r>
              <a:rPr lang="nb-NO" dirty="0" smtClean="0"/>
              <a:t>Forskrift om medvirkning og tillitsperson</a:t>
            </a:r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1663700"/>
            <a:ext cx="4041775" cy="4041775"/>
          </a:xfrm>
        </p:spPr>
      </p:pic>
    </p:spTree>
    <p:extLst>
      <p:ext uri="{BB962C8B-B14F-4D97-AF65-F5344CB8AC3E}">
        <p14:creationId xmlns:p14="http://schemas.microsoft.com/office/powerpoint/2010/main" val="26530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Frivillige hjelpetiltak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Etter samtykke fra foreldrene, og barnet dersom det har fylt 15 år</a:t>
            </a:r>
          </a:p>
          <a:p>
            <a:endParaRPr lang="nb-NO" dirty="0" smtClean="0"/>
          </a:p>
          <a:p>
            <a:r>
              <a:rPr lang="nb-NO" dirty="0" smtClean="0"/>
              <a:t>80-85 % av alle tiltak</a:t>
            </a:r>
          </a:p>
          <a:p>
            <a:endParaRPr lang="nb-NO" dirty="0" smtClean="0"/>
          </a:p>
          <a:p>
            <a:r>
              <a:rPr lang="nb-NO" dirty="0" smtClean="0"/>
              <a:t>Kan </a:t>
            </a:r>
            <a:r>
              <a:rPr lang="nb-NO" dirty="0"/>
              <a:t>også være fosterhjem</a:t>
            </a:r>
          </a:p>
          <a:p>
            <a:endParaRPr lang="nb-NO" dirty="0" smtClean="0"/>
          </a:p>
          <a:p>
            <a:r>
              <a:rPr lang="nb-NO" dirty="0" smtClean="0"/>
              <a:t>Foreldrene beholder bestemmelsesretten</a:t>
            </a:r>
          </a:p>
          <a:p>
            <a:pPr lvl="1"/>
            <a:r>
              <a:rPr lang="nb-NO" dirty="0" smtClean="0"/>
              <a:t>Avgjør hvilke opplysninger som kan videreformidles</a:t>
            </a:r>
          </a:p>
          <a:p>
            <a:pPr lvl="1"/>
            <a:r>
              <a:rPr lang="nb-NO" dirty="0" smtClean="0"/>
              <a:t>Hvor mye samvær de skal ha med barnet</a:t>
            </a:r>
          </a:p>
          <a:p>
            <a:pPr lvl="1"/>
            <a:r>
              <a:rPr lang="nb-NO" dirty="0" smtClean="0"/>
              <a:t>Kan trekke samtykket</a:t>
            </a:r>
          </a:p>
          <a:p>
            <a:pPr marL="109728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077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Omsorgsovertakelser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Kilde: </a:t>
            </a:r>
            <a:r>
              <a:rPr lang="en-GB" dirty="0" err="1" smtClean="0"/>
              <a:t>Bvl</a:t>
            </a:r>
            <a:r>
              <a:rPr lang="en-GB" dirty="0" smtClean="0"/>
              <a:t>. § 4-12</a:t>
            </a:r>
            <a:endParaRPr lang="en-GB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a) Ved alvorlige </a:t>
            </a:r>
            <a:r>
              <a:rPr lang="nb-NO" dirty="0"/>
              <a:t>mangler ved den daglige omsorg som barnet </a:t>
            </a:r>
            <a:r>
              <a:rPr lang="nb-NO" dirty="0" smtClean="0"/>
              <a:t>får, eller</a:t>
            </a:r>
            <a:endParaRPr lang="nb-NO" dirty="0"/>
          </a:p>
          <a:p>
            <a:r>
              <a:rPr lang="nb-NO" dirty="0"/>
              <a:t>b) h</a:t>
            </a:r>
            <a:r>
              <a:rPr lang="nb-NO" dirty="0" smtClean="0"/>
              <a:t>vis foreldrene </a:t>
            </a:r>
            <a:r>
              <a:rPr lang="nb-NO" dirty="0"/>
              <a:t>ikke sørger for at et sykt, funksjonshemmet eller spesielt hjelpetrengende barn får </a:t>
            </a:r>
            <a:r>
              <a:rPr lang="nb-NO" dirty="0" smtClean="0"/>
              <a:t>behandling </a:t>
            </a:r>
            <a:r>
              <a:rPr lang="nb-NO" dirty="0"/>
              <a:t>og </a:t>
            </a:r>
            <a:r>
              <a:rPr lang="nb-NO" dirty="0" smtClean="0"/>
              <a:t>opplæring, eller</a:t>
            </a:r>
            <a:endParaRPr lang="nb-NO" dirty="0"/>
          </a:p>
          <a:p>
            <a:r>
              <a:rPr lang="nb-NO" dirty="0"/>
              <a:t>c) b</a:t>
            </a:r>
            <a:r>
              <a:rPr lang="nb-NO" dirty="0" smtClean="0"/>
              <a:t>arnet </a:t>
            </a:r>
            <a:r>
              <a:rPr lang="nb-NO" dirty="0"/>
              <a:t>blir mishandlet eller utsatt for andre alvorlige overgrep i hjemmet, </a:t>
            </a:r>
            <a:r>
              <a:rPr lang="nb-NO" dirty="0" smtClean="0"/>
              <a:t>eller</a:t>
            </a:r>
            <a:endParaRPr lang="nb-NO" dirty="0"/>
          </a:p>
          <a:p>
            <a:r>
              <a:rPr lang="nb-NO" dirty="0"/>
              <a:t>d) d</a:t>
            </a:r>
            <a:r>
              <a:rPr lang="nb-NO" dirty="0" smtClean="0"/>
              <a:t>et </a:t>
            </a:r>
            <a:r>
              <a:rPr lang="nb-NO" dirty="0"/>
              <a:t>er overveiende sannsynlig at barnets helse eller utvikling kan bli alvorlig </a:t>
            </a:r>
            <a:r>
              <a:rPr lang="nb-NO" dirty="0" smtClean="0"/>
              <a:t>skadet </a:t>
            </a:r>
            <a:r>
              <a:rPr lang="nb-NO" dirty="0"/>
              <a:t>fordi foreldrene er ute av stand til å ta tilstrekkelig ansvar for </a:t>
            </a:r>
            <a:r>
              <a:rPr lang="nb-NO" dirty="0" smtClean="0"/>
              <a:t>barnet.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067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Konsekvenser av en omsorgsovertakelse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Barneverntjenesten får omsorgen for barnet</a:t>
            </a:r>
          </a:p>
          <a:p>
            <a:endParaRPr lang="nb-NO" dirty="0" smtClean="0"/>
          </a:p>
          <a:p>
            <a:r>
              <a:rPr lang="nb-NO" dirty="0" smtClean="0"/>
              <a:t>Fosterforeldrene (eller institusjonen) utøver </a:t>
            </a:r>
            <a:r>
              <a:rPr lang="nb-NO" dirty="0"/>
              <a:t>den daglige </a:t>
            </a:r>
            <a:r>
              <a:rPr lang="nb-NO" dirty="0" smtClean="0"/>
              <a:t>omsorgen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Foreldrene </a:t>
            </a:r>
            <a:r>
              <a:rPr lang="nb-NO" dirty="0"/>
              <a:t>beholder foreldreansvaret</a:t>
            </a:r>
          </a:p>
          <a:p>
            <a:pPr lvl="1"/>
            <a:r>
              <a:rPr lang="nb-NO" dirty="0"/>
              <a:t>Valg av skole, utdanning og religiøse spørsmål </a:t>
            </a:r>
            <a:r>
              <a:rPr lang="nb-NO" dirty="0" smtClean="0"/>
              <a:t>er en </a:t>
            </a:r>
            <a:r>
              <a:rPr lang="nb-NO" dirty="0"/>
              <a:t>del av foreldreansvaret</a:t>
            </a:r>
          </a:p>
          <a:p>
            <a:endParaRPr lang="nb-NO" dirty="0" smtClean="0"/>
          </a:p>
          <a:p>
            <a:r>
              <a:rPr lang="nb-NO" dirty="0" smtClean="0"/>
              <a:t>Bestemmelsesretten </a:t>
            </a:r>
            <a:r>
              <a:rPr lang="nb-NO" dirty="0"/>
              <a:t>delt mellom barneverntjenesten, fosterforeldrene og foreldrene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6180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Hva ligger i «daglig omsorg»?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Oppdragelse, oppfølging av skole</a:t>
            </a:r>
            <a:r>
              <a:rPr lang="nb-NO" dirty="0"/>
              <a:t>, barnehage og </a:t>
            </a:r>
            <a:r>
              <a:rPr lang="nb-NO" dirty="0" smtClean="0"/>
              <a:t>fritid (foreldrerollen)</a:t>
            </a:r>
          </a:p>
          <a:p>
            <a:endParaRPr lang="nb-NO" dirty="0" smtClean="0"/>
          </a:p>
          <a:p>
            <a:r>
              <a:rPr lang="nb-NO" dirty="0" smtClean="0"/>
              <a:t>Oppfølging </a:t>
            </a:r>
            <a:r>
              <a:rPr lang="nb-NO" dirty="0"/>
              <a:t>ved </a:t>
            </a:r>
            <a:r>
              <a:rPr lang="nb-NO" dirty="0" smtClean="0"/>
              <a:t>sykdom</a:t>
            </a:r>
          </a:p>
          <a:p>
            <a:endParaRPr lang="nb-NO" dirty="0" smtClean="0"/>
          </a:p>
          <a:p>
            <a:r>
              <a:rPr lang="nb-NO" dirty="0" smtClean="0"/>
              <a:t>Enkelte spørsmål skal barneverntjenesten ta stilling til, f.eks.:</a:t>
            </a:r>
          </a:p>
          <a:p>
            <a:pPr lvl="1"/>
            <a:r>
              <a:rPr lang="nb-NO" dirty="0" smtClean="0"/>
              <a:t>lengre utenlandsreiser</a:t>
            </a:r>
          </a:p>
          <a:p>
            <a:pPr lvl="1"/>
            <a:r>
              <a:rPr lang="nb-NO" dirty="0" smtClean="0"/>
              <a:t>om </a:t>
            </a:r>
            <a:r>
              <a:rPr lang="nb-NO" dirty="0"/>
              <a:t>barnet skal bo utenfor fosterhjemmet i kortere eller lengre </a:t>
            </a:r>
            <a:r>
              <a:rPr lang="nb-NO" dirty="0" smtClean="0"/>
              <a:t>perioder</a:t>
            </a:r>
          </a:p>
          <a:p>
            <a:pPr lvl="1"/>
            <a:r>
              <a:rPr lang="nb-NO" dirty="0" smtClean="0"/>
              <a:t>andre spørsmål av større betydning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Ved </a:t>
            </a:r>
            <a:r>
              <a:rPr lang="nb-NO" dirty="0"/>
              <a:t>tvil, spør </a:t>
            </a:r>
            <a:r>
              <a:rPr lang="nb-NO" dirty="0" smtClean="0"/>
              <a:t>barneverntjenesten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32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Omsorgskommunens ansvar I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561784" cy="365760"/>
          </a:xfrm>
        </p:spPr>
        <p:txBody>
          <a:bodyPr/>
          <a:lstStyle/>
          <a:p>
            <a:r>
              <a:rPr lang="nb-NO" dirty="0" smtClean="0"/>
              <a:t>Kilde: Tilsynsveileder punkt 2.2 og fosterhjemsforskriften § 7 </a:t>
            </a:r>
            <a:endParaRPr lang="en-GB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Oppfølging av barnet og fosterhjemmet</a:t>
            </a:r>
          </a:p>
          <a:p>
            <a:endParaRPr lang="nb-NO" dirty="0" smtClean="0"/>
          </a:p>
          <a:p>
            <a:r>
              <a:rPr lang="nb-NO" dirty="0" smtClean="0"/>
              <a:t>Skal besøke fosterhjemmet så ofte som nødvendig - minst 4 (2) ganger per år</a:t>
            </a:r>
          </a:p>
          <a:p>
            <a:endParaRPr lang="nb-NO" dirty="0" smtClean="0"/>
          </a:p>
          <a:p>
            <a:r>
              <a:rPr lang="nb-NO" dirty="0" smtClean="0"/>
              <a:t>Gi råd og veiledning til fosterforeldrene</a:t>
            </a:r>
          </a:p>
          <a:p>
            <a:endParaRPr lang="nb-NO" dirty="0" smtClean="0"/>
          </a:p>
          <a:p>
            <a:r>
              <a:rPr lang="nb-NO" dirty="0" smtClean="0"/>
              <a:t>Iverksetter nødvendige tiltak for barnet og for at fosterforeldrene skal mestre oppgaven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52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Omsorgskommunens ansvar II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4337648" cy="365760"/>
          </a:xfrm>
        </p:spPr>
        <p:txBody>
          <a:bodyPr/>
          <a:lstStyle/>
          <a:p>
            <a:r>
              <a:rPr lang="nb-NO" dirty="0" smtClean="0"/>
              <a:t>Kilde: Tilsynsveilederen punkt 2 og </a:t>
            </a:r>
            <a:r>
              <a:rPr lang="nb-NO" dirty="0" err="1" smtClean="0"/>
              <a:t>bvl</a:t>
            </a:r>
            <a:r>
              <a:rPr lang="nb-NO" dirty="0" smtClean="0"/>
              <a:t>. § 4-16</a:t>
            </a:r>
            <a:endParaRPr lang="en-GB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Skal sørge for tilsynet, når fosterhjemmet ligger i omsorgskommunen</a:t>
            </a:r>
          </a:p>
          <a:p>
            <a:endParaRPr lang="nb-NO" dirty="0" smtClean="0"/>
          </a:p>
          <a:p>
            <a:r>
              <a:rPr lang="nb-NO" dirty="0" smtClean="0"/>
              <a:t>Barneverntjenesten mottar </a:t>
            </a:r>
            <a:r>
              <a:rPr lang="nb-NO" dirty="0"/>
              <a:t>tilsynsrapportene</a:t>
            </a:r>
          </a:p>
          <a:p>
            <a:endParaRPr lang="nb-NO" dirty="0" smtClean="0"/>
          </a:p>
          <a:p>
            <a:r>
              <a:rPr lang="nb-NO" dirty="0" smtClean="0"/>
              <a:t>Skal </a:t>
            </a:r>
            <a:r>
              <a:rPr lang="nb-NO" dirty="0"/>
              <a:t>agere dersom det fremkommer bekymringsfulle opplysninger</a:t>
            </a:r>
          </a:p>
          <a:p>
            <a:endParaRPr lang="nb-NO" dirty="0" smtClean="0"/>
          </a:p>
          <a:p>
            <a:r>
              <a:rPr lang="nb-NO" dirty="0" smtClean="0"/>
              <a:t>Skal </a:t>
            </a:r>
            <a:r>
              <a:rPr lang="nb-NO" dirty="0"/>
              <a:t>følge opp foreldrene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34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Fosterhjemskommunens ansvar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849816" cy="365760"/>
          </a:xfrm>
        </p:spPr>
        <p:txBody>
          <a:bodyPr/>
          <a:lstStyle/>
          <a:p>
            <a:r>
              <a:rPr lang="nb-NO" dirty="0" smtClean="0"/>
              <a:t>Kilde: Tilsynsveilederen punkt 2.1 og </a:t>
            </a:r>
            <a:r>
              <a:rPr lang="nb-NO" dirty="0" err="1" smtClean="0"/>
              <a:t>fosterhjemsforskriften</a:t>
            </a:r>
            <a:r>
              <a:rPr lang="nb-NO" dirty="0" smtClean="0"/>
              <a:t> §§ 8 og 9 </a:t>
            </a:r>
            <a:endParaRPr lang="en-GB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Ansvarlig for </a:t>
            </a:r>
            <a:r>
              <a:rPr lang="nb-NO" dirty="0" smtClean="0"/>
              <a:t>tilsynet når fosterhjemmet ikke ligger i omsorgskommunen</a:t>
            </a:r>
          </a:p>
          <a:p>
            <a:endParaRPr lang="nb-NO" dirty="0" smtClean="0"/>
          </a:p>
          <a:p>
            <a:r>
              <a:rPr lang="nb-NO" dirty="0" smtClean="0"/>
              <a:t>Mottar og kvalitetssikrer tilsynsrapporter</a:t>
            </a:r>
          </a:p>
          <a:p>
            <a:endParaRPr lang="nb-NO" dirty="0" smtClean="0"/>
          </a:p>
          <a:p>
            <a:r>
              <a:rPr lang="nb-NO" dirty="0" smtClean="0"/>
              <a:t>Kan be om at rapportene utfylles</a:t>
            </a:r>
          </a:p>
          <a:p>
            <a:endParaRPr lang="nb-NO" dirty="0" smtClean="0"/>
          </a:p>
          <a:p>
            <a:r>
              <a:rPr lang="nb-NO" dirty="0" smtClean="0"/>
              <a:t>Kan avtales at omsorgskommunen er ansvarlig for tilsynet</a:t>
            </a:r>
          </a:p>
          <a:p>
            <a:endParaRPr lang="nb-NO" dirty="0" smtClean="0"/>
          </a:p>
          <a:p>
            <a:r>
              <a:rPr lang="nb-NO" dirty="0" smtClean="0"/>
              <a:t>Skal varsle Fylkesmannen ved alvorlige mangler i fosterhjemmet</a:t>
            </a:r>
          </a:p>
        </p:txBody>
      </p:sp>
    </p:spTree>
    <p:extLst>
      <p:ext uri="{BB962C8B-B14F-4D97-AF65-F5344CB8AC3E}">
        <p14:creationId xmlns:p14="http://schemas.microsoft.com/office/powerpoint/2010/main" val="32598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Samarbeidspartnere i fosterhjemmet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Barnets </a:t>
            </a:r>
            <a:r>
              <a:rPr lang="nb-NO" dirty="0" smtClean="0"/>
              <a:t>foreldre</a:t>
            </a:r>
          </a:p>
          <a:p>
            <a:endParaRPr lang="nb-NO" dirty="0" smtClean="0"/>
          </a:p>
          <a:p>
            <a:r>
              <a:rPr lang="nb-NO" dirty="0" smtClean="0"/>
              <a:t>Andre slektninger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Tilsynspersonen</a:t>
            </a:r>
          </a:p>
          <a:p>
            <a:endParaRPr lang="nb-NO" dirty="0" smtClean="0"/>
          </a:p>
          <a:p>
            <a:r>
              <a:rPr lang="nb-NO" dirty="0" smtClean="0"/>
              <a:t>Barnets tillitsperson (omsorgsovertakelse)</a:t>
            </a:r>
          </a:p>
          <a:p>
            <a:endParaRPr lang="nb-NO" dirty="0" smtClean="0"/>
          </a:p>
          <a:p>
            <a:r>
              <a:rPr lang="nb-NO" dirty="0" smtClean="0"/>
              <a:t>Barnets talsperson (fylkesnemndsbehandling)</a:t>
            </a:r>
          </a:p>
          <a:p>
            <a:endParaRPr lang="nb-NO" dirty="0" smtClean="0"/>
          </a:p>
          <a:p>
            <a:r>
              <a:rPr lang="nb-NO" dirty="0" smtClean="0"/>
              <a:t>Verge </a:t>
            </a:r>
          </a:p>
          <a:p>
            <a:endParaRPr lang="nb-NO" dirty="0" smtClean="0"/>
          </a:p>
          <a:p>
            <a:r>
              <a:rPr lang="nb-NO" dirty="0" smtClean="0"/>
              <a:t>Advokat ved fylkesnemnds- eller domstolsbehandling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33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Taushetsplikt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Kilde: Rundskriv Q-24/2005</a:t>
            </a:r>
            <a:endParaRPr lang="en-GB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En </a:t>
            </a:r>
            <a:r>
              <a:rPr lang="nb-NO" dirty="0"/>
              <a:t>plikt til å hindre at uvedkommende får </a:t>
            </a:r>
            <a:r>
              <a:rPr lang="nb-NO" dirty="0" smtClean="0"/>
              <a:t>opplysninger som </a:t>
            </a:r>
            <a:r>
              <a:rPr lang="nb-NO" dirty="0"/>
              <a:t>er </a:t>
            </a:r>
            <a:r>
              <a:rPr lang="nb-NO" dirty="0" smtClean="0"/>
              <a:t>taushetsbelagte</a:t>
            </a:r>
          </a:p>
          <a:p>
            <a:endParaRPr lang="nb-NO" dirty="0" smtClean="0"/>
          </a:p>
          <a:p>
            <a:r>
              <a:rPr lang="nb-NO" dirty="0" smtClean="0"/>
              <a:t>Gjelder </a:t>
            </a:r>
            <a:r>
              <a:rPr lang="nb-NO" dirty="0"/>
              <a:t>opplysninger om personlige forhold </a:t>
            </a:r>
          </a:p>
          <a:p>
            <a:endParaRPr lang="nb-NO" dirty="0" smtClean="0"/>
          </a:p>
          <a:p>
            <a:r>
              <a:rPr lang="nb-NO" dirty="0" smtClean="0"/>
              <a:t>I </a:t>
            </a:r>
            <a:r>
              <a:rPr lang="nb-NO" dirty="0"/>
              <a:t>arbeidstiden og i </a:t>
            </a:r>
            <a:r>
              <a:rPr lang="nb-NO" dirty="0" smtClean="0"/>
              <a:t>fritiden</a:t>
            </a:r>
          </a:p>
          <a:p>
            <a:endParaRPr lang="nb-NO" dirty="0" smtClean="0"/>
          </a:p>
          <a:p>
            <a:r>
              <a:rPr lang="nb-NO" dirty="0" smtClean="0"/>
              <a:t>At noen har tilknytning til barneverntjenesten er taushetsbelagt</a:t>
            </a:r>
          </a:p>
          <a:p>
            <a:endParaRPr lang="nb-NO" dirty="0" smtClean="0"/>
          </a:p>
          <a:p>
            <a:r>
              <a:rPr lang="nb-NO" dirty="0" smtClean="0"/>
              <a:t>Overtredelse er straffbart</a:t>
            </a:r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04" y="1216025"/>
            <a:ext cx="3291416" cy="4937125"/>
          </a:xfrm>
        </p:spPr>
      </p:pic>
    </p:spTree>
    <p:extLst>
      <p:ext uri="{BB962C8B-B14F-4D97-AF65-F5344CB8AC3E}">
        <p14:creationId xmlns:p14="http://schemas.microsoft.com/office/powerpoint/2010/main" val="7879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1800" dirty="0">
                <a:solidFill>
                  <a:srgbClr val="696464"/>
                </a:solidFill>
              </a:rPr>
              <a:t>TEMAER I </a:t>
            </a:r>
            <a:r>
              <a:rPr lang="nb-NO" sz="1800" dirty="0" smtClean="0">
                <a:solidFill>
                  <a:srgbClr val="696464"/>
                </a:solidFill>
              </a:rPr>
              <a:t>PRESENTASJONEN</a:t>
            </a:r>
            <a:endParaRPr lang="nb-NO" sz="1800" dirty="0">
              <a:solidFill>
                <a:srgbClr val="696464"/>
              </a:solidFill>
            </a:endParaRPr>
          </a:p>
        </p:txBody>
      </p:sp>
      <p:sp>
        <p:nvSpPr>
          <p:cNvPr id="4" name="Plassholder for tekst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sz="1500" b="1" dirty="0" smtClean="0">
                <a:solidFill>
                  <a:srgbClr val="696464"/>
                </a:solidFill>
              </a:rPr>
              <a:t>Hva</a:t>
            </a:r>
            <a:r>
              <a:rPr lang="nb-NO" b="1" dirty="0" smtClean="0"/>
              <a:t> </a:t>
            </a:r>
            <a:r>
              <a:rPr lang="nb-NO" sz="1500" b="1" dirty="0">
                <a:solidFill>
                  <a:srgbClr val="696464"/>
                </a:solidFill>
              </a:rPr>
              <a:t>sier loven om tilsyn?</a:t>
            </a:r>
          </a:p>
          <a:p>
            <a:r>
              <a:rPr lang="nb-NO" sz="1500" b="1" dirty="0">
                <a:solidFill>
                  <a:srgbClr val="696464"/>
                </a:solidFill>
              </a:rPr>
              <a:t>Gangen i en </a:t>
            </a:r>
            <a:r>
              <a:rPr lang="nb-NO" sz="1500" b="1" dirty="0" err="1">
                <a:solidFill>
                  <a:srgbClr val="696464"/>
                </a:solidFill>
              </a:rPr>
              <a:t>barnevernsak</a:t>
            </a:r>
            <a:endParaRPr lang="nb-NO" sz="1500" b="1" dirty="0">
              <a:solidFill>
                <a:srgbClr val="696464"/>
              </a:solidFill>
            </a:endParaRPr>
          </a:p>
          <a:p>
            <a:r>
              <a:rPr lang="nb-NO" sz="1500" b="1" dirty="0">
                <a:solidFill>
                  <a:srgbClr val="696464"/>
                </a:solidFill>
              </a:rPr>
              <a:t>Aktører og begreper i fosterhjemsomsorgen</a:t>
            </a:r>
          </a:p>
          <a:p>
            <a:r>
              <a:rPr lang="nb-NO" sz="1500" b="1" dirty="0">
                <a:solidFill>
                  <a:srgbClr val="696464"/>
                </a:solidFill>
              </a:rPr>
              <a:t>Roller og ansvar</a:t>
            </a:r>
          </a:p>
          <a:p>
            <a:r>
              <a:rPr lang="nb-NO" sz="1500" b="1" dirty="0">
                <a:solidFill>
                  <a:srgbClr val="696464"/>
                </a:solidFill>
              </a:rPr>
              <a:t>Frivillig eller tvang?</a:t>
            </a:r>
          </a:p>
          <a:p>
            <a:r>
              <a:rPr lang="nb-NO" sz="1500" b="1" dirty="0">
                <a:solidFill>
                  <a:srgbClr val="696464"/>
                </a:solidFill>
              </a:rPr>
              <a:t>Hva er en omsorgsovertakelse?</a:t>
            </a:r>
          </a:p>
          <a:p>
            <a:r>
              <a:rPr lang="nb-NO" sz="1500" b="1" dirty="0">
                <a:solidFill>
                  <a:srgbClr val="696464"/>
                </a:solidFill>
              </a:rPr>
              <a:t>Barnets rett til medvirkning</a:t>
            </a:r>
          </a:p>
          <a:p>
            <a:r>
              <a:rPr lang="nb-NO" sz="1500" b="1" dirty="0">
                <a:solidFill>
                  <a:srgbClr val="696464"/>
                </a:solidFill>
              </a:rPr>
              <a:t>Taushetsplikt, politiattest og vitneplikt</a:t>
            </a:r>
          </a:p>
          <a:p>
            <a:r>
              <a:rPr lang="nb-NO" sz="1500" b="1" dirty="0">
                <a:solidFill>
                  <a:srgbClr val="696464"/>
                </a:solidFill>
              </a:rPr>
              <a:t>Avslutning av oppdraget</a:t>
            </a:r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4" y="304800"/>
            <a:ext cx="5357812" cy="5715000"/>
          </a:xfrm>
        </p:spPr>
      </p:pic>
    </p:spTree>
    <p:extLst>
      <p:ext uri="{BB962C8B-B14F-4D97-AF65-F5344CB8AC3E}">
        <p14:creationId xmlns:p14="http://schemas.microsoft.com/office/powerpoint/2010/main" val="274544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Politiattest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Kilde: Rundskriv Q-34/2011</a:t>
            </a:r>
            <a:endParaRPr lang="en-GB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«Avgrenset barneomsorgsattest» - viser anmerkninger på bestemte straffebud</a:t>
            </a:r>
          </a:p>
          <a:p>
            <a:endParaRPr lang="nb-NO" dirty="0" smtClean="0"/>
          </a:p>
          <a:p>
            <a:r>
              <a:rPr lang="nb-NO" dirty="0" smtClean="0"/>
              <a:t>To «nivåer»: </a:t>
            </a:r>
          </a:p>
          <a:p>
            <a:pPr marL="850392" lvl="1" indent="-457200">
              <a:buFont typeface="+mj-lt"/>
              <a:buAutoNum type="arabicPeriod"/>
            </a:pPr>
            <a:r>
              <a:rPr lang="nb-NO" dirty="0" smtClean="0"/>
              <a:t>Alltid utelukkende: Seksualforbrytelser </a:t>
            </a:r>
            <a:r>
              <a:rPr lang="nb-NO" dirty="0"/>
              <a:t>mot barn og voksne, </a:t>
            </a:r>
            <a:r>
              <a:rPr lang="nb-NO" dirty="0" smtClean="0"/>
              <a:t>drap</a:t>
            </a:r>
            <a:endParaRPr lang="nb-NO" dirty="0"/>
          </a:p>
          <a:p>
            <a:pPr marL="850392" lvl="1" indent="-457200">
              <a:buFont typeface="+mj-lt"/>
              <a:buAutoNum type="arabicPeriod"/>
            </a:pPr>
            <a:r>
              <a:rPr lang="nb-NO" dirty="0" smtClean="0"/>
              <a:t>Kan være utelukkende: Narkotikaforbrytelser</a:t>
            </a:r>
            <a:r>
              <a:rPr lang="nb-NO" dirty="0"/>
              <a:t>, grov volds- og </a:t>
            </a:r>
            <a:r>
              <a:rPr lang="nb-NO" dirty="0" smtClean="0"/>
              <a:t>ranskriminalitet</a:t>
            </a:r>
          </a:p>
          <a:p>
            <a:endParaRPr lang="nb-NO" dirty="0" smtClean="0"/>
          </a:p>
          <a:p>
            <a:r>
              <a:rPr lang="nb-NO" dirty="0" smtClean="0"/>
              <a:t>Innhentes av fosterhjemskommunen</a:t>
            </a:r>
          </a:p>
          <a:p>
            <a:endParaRPr lang="nb-NO" dirty="0" smtClean="0"/>
          </a:p>
          <a:p>
            <a:r>
              <a:rPr lang="nb-NO" dirty="0" smtClean="0"/>
              <a:t>Skal makuleres når oppdraget avsluttes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72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Vitneplikt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Tilsynspersoner kan bli innkalt som vitne i fylkesnemnda eller domstolen</a:t>
            </a:r>
          </a:p>
          <a:p>
            <a:endParaRPr lang="nb-NO" dirty="0" smtClean="0"/>
          </a:p>
          <a:p>
            <a:r>
              <a:rPr lang="nb-NO" dirty="0" smtClean="0"/>
              <a:t>Har plikt til å møte</a:t>
            </a:r>
          </a:p>
          <a:p>
            <a:endParaRPr lang="nb-NO" dirty="0" smtClean="0"/>
          </a:p>
          <a:p>
            <a:r>
              <a:rPr lang="nb-NO" dirty="0" smtClean="0"/>
              <a:t>Skal kun </a:t>
            </a:r>
            <a:r>
              <a:rPr lang="nb-NO" dirty="0"/>
              <a:t>uttale seg om spørsmål </a:t>
            </a:r>
            <a:r>
              <a:rPr lang="nb-NO" dirty="0" smtClean="0"/>
              <a:t>som vedrører tilsynsoppdraget</a:t>
            </a:r>
          </a:p>
          <a:p>
            <a:endParaRPr lang="nb-NO" dirty="0" smtClean="0"/>
          </a:p>
          <a:p>
            <a:r>
              <a:rPr lang="nb-NO" dirty="0" smtClean="0"/>
              <a:t>Fosterhjemskommunen må gi </a:t>
            </a:r>
            <a:r>
              <a:rPr lang="nb-NO" dirty="0"/>
              <a:t>tilsynspersonen veiledning om rollen som </a:t>
            </a:r>
            <a:r>
              <a:rPr lang="nb-NO" dirty="0" smtClean="0"/>
              <a:t>vitne</a:t>
            </a:r>
            <a:endParaRPr lang="nb-NO" dirty="0"/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91" y="1216025"/>
            <a:ext cx="3702843" cy="4937125"/>
          </a:xfrm>
        </p:spPr>
      </p:pic>
    </p:spTree>
    <p:extLst>
      <p:ext uri="{BB962C8B-B14F-4D97-AF65-F5344CB8AC3E}">
        <p14:creationId xmlns:p14="http://schemas.microsoft.com/office/powerpoint/2010/main" val="10276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Avslutning av oppdraget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Mange mulige årsaker:</a:t>
            </a:r>
          </a:p>
          <a:p>
            <a:pPr lvl="1"/>
            <a:r>
              <a:rPr lang="nb-NO" dirty="0" smtClean="0"/>
              <a:t>Barnet </a:t>
            </a:r>
            <a:r>
              <a:rPr lang="nb-NO" dirty="0"/>
              <a:t>flytter </a:t>
            </a:r>
            <a:r>
              <a:rPr lang="nb-NO" dirty="0" smtClean="0"/>
              <a:t>hjem, i annet fosterhjem eller i institusjon </a:t>
            </a:r>
          </a:p>
          <a:p>
            <a:pPr lvl="1"/>
            <a:r>
              <a:rPr lang="nb-NO" dirty="0" smtClean="0"/>
              <a:t>Barnet </a:t>
            </a:r>
            <a:r>
              <a:rPr lang="nb-NO" dirty="0"/>
              <a:t>fyller 18 </a:t>
            </a:r>
            <a:r>
              <a:rPr lang="nb-NO" dirty="0" smtClean="0"/>
              <a:t>år</a:t>
            </a:r>
          </a:p>
          <a:p>
            <a:pPr lvl="1"/>
            <a:r>
              <a:rPr lang="nb-NO" dirty="0" smtClean="0"/>
              <a:t>Tilsynspersonen ønsker å slutte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Når tilsynspersonen ønsker å slutte, </a:t>
            </a:r>
            <a:r>
              <a:rPr lang="nb-NO" dirty="0"/>
              <a:t>må fosterbarnet </a:t>
            </a:r>
            <a:r>
              <a:rPr lang="nb-NO" dirty="0" smtClean="0"/>
              <a:t>få en forklaring </a:t>
            </a:r>
            <a:r>
              <a:rPr lang="nb-NO" dirty="0"/>
              <a:t>på </a:t>
            </a:r>
            <a:r>
              <a:rPr lang="nb-NO" dirty="0" smtClean="0"/>
              <a:t>hvorfor</a:t>
            </a:r>
          </a:p>
          <a:p>
            <a:endParaRPr lang="nb-NO" dirty="0" smtClean="0"/>
          </a:p>
          <a:p>
            <a:r>
              <a:rPr lang="nb-NO" dirty="0" smtClean="0"/>
              <a:t>Det bør vurderes om tilsynspersonen skal </a:t>
            </a:r>
            <a:r>
              <a:rPr lang="nb-NO" dirty="0"/>
              <a:t>markere en avslutning sammen med </a:t>
            </a:r>
            <a:r>
              <a:rPr lang="nb-NO" dirty="0" smtClean="0"/>
              <a:t>barnet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805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altLang="nb-NO" sz="4000" dirty="0"/>
              <a:t>Spørsmål?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23</a:t>
            </a:fld>
            <a:endParaRPr lang="en-GB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958" y="1917233"/>
            <a:ext cx="3758082" cy="3599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673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24</a:t>
            </a:fld>
            <a:endParaRPr lang="en-GB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085184"/>
            <a:ext cx="2857500" cy="666750"/>
          </a:xfrm>
        </p:spPr>
      </p:pic>
      <p:sp>
        <p:nvSpPr>
          <p:cNvPr id="6" name="Tekstboks 12"/>
          <p:cNvSpPr txBox="1"/>
          <p:nvPr/>
        </p:nvSpPr>
        <p:spPr>
          <a:xfrm>
            <a:off x="1337786" y="1268760"/>
            <a:ext cx="6480175" cy="279350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900" b="1" cap="all" dirty="0" smtClean="0">
              <a:solidFill>
                <a:srgbClr val="000000"/>
              </a:solidFill>
              <a:effectLst/>
              <a:latin typeface="Arial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b="1" cap="all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KURSET ER UTARBEIDET AV Barne-</a:t>
            </a:r>
            <a:r>
              <a:rPr lang="nb-NO" sz="900" b="1" cap="all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, ungdoms- </a:t>
            </a:r>
            <a:r>
              <a:rPr lang="nb-NO" sz="900" b="1" cap="all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og familiedirektoratet DESEMBER 2015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b="1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Postadresse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Postboks </a:t>
            </a: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2233, 3103 </a:t>
            </a:r>
            <a:r>
              <a:rPr lang="nb-NO" sz="900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Tønsberg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b="1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Besøksadresse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dirty="0" err="1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Stensberggaten</a:t>
            </a:r>
            <a:r>
              <a:rPr lang="nb-NO" sz="900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 </a:t>
            </a: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27, 7. etasj</a:t>
            </a:r>
            <a:r>
              <a:rPr lang="nb-NO" sz="900" dirty="0" smtClean="0">
                <a:solidFill>
                  <a:srgbClr val="000000"/>
                </a:solidFill>
                <a:latin typeface="Arial"/>
                <a:ea typeface="MS Mincho"/>
                <a:cs typeface="MinionPro-Regular"/>
              </a:rPr>
              <a:t>e, </a:t>
            </a: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Oslo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1200" dirty="0" smtClean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b="1" dirty="0">
                <a:solidFill>
                  <a:srgbClr val="000000"/>
                </a:solidFill>
                <a:latin typeface="Arial"/>
                <a:ea typeface="MS Mincho"/>
                <a:cs typeface="MinionPro-Regular"/>
              </a:rPr>
              <a:t>E-posthenvendelser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dirty="0" smtClean="0">
                <a:solidFill>
                  <a:srgbClr val="000000"/>
                </a:solidFill>
                <a:latin typeface="Arial"/>
                <a:ea typeface="MS Mincho"/>
                <a:cs typeface="MinionPro-Regular"/>
                <a:hlinkClick r:id="rId3"/>
              </a:rPr>
              <a:t>postmottak.bufdir@bufetat.no</a:t>
            </a:r>
            <a:r>
              <a:rPr lang="nb-NO" sz="900" dirty="0" smtClean="0">
                <a:solidFill>
                  <a:srgbClr val="000000"/>
                </a:solidFill>
                <a:latin typeface="Arial"/>
                <a:ea typeface="MS Mincho"/>
                <a:cs typeface="MinionPro-Regular"/>
              </a:rPr>
              <a:t> </a:t>
            </a:r>
            <a:endParaRPr lang="nb-NO" sz="900" dirty="0">
              <a:solidFill>
                <a:srgbClr val="000000"/>
              </a:solidFill>
              <a:latin typeface="Arial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b="1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Sentralbord</a:t>
            </a:r>
            <a:endParaRPr lang="nb-NO" sz="900" dirty="0">
              <a:solidFill>
                <a:srgbClr val="000000"/>
              </a:solidFill>
              <a:latin typeface="Arial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466 </a:t>
            </a:r>
            <a:r>
              <a:rPr lang="nb-NO" sz="900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15 000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900" dirty="0" smtClean="0">
              <a:solidFill>
                <a:srgbClr val="000000"/>
              </a:solidFill>
              <a:effectLst/>
              <a:latin typeface="Arial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Nedlastning: </a:t>
            </a: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  <a:hlinkClick r:id="rId4"/>
              </a:rPr>
              <a:t>www.bufdir.no/fosterhjem</a:t>
            </a: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 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Foto: </a:t>
            </a: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  <a:hlinkClick r:id="rId5" action="ppaction://hlinkfile"/>
              </a:rPr>
              <a:t>colourbox.com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24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Lovendringen 2014 – tilsyn er kontroll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4481664" cy="365760"/>
          </a:xfrm>
        </p:spPr>
        <p:txBody>
          <a:bodyPr/>
          <a:lstStyle/>
          <a:p>
            <a:r>
              <a:rPr lang="nb-NO" dirty="0" smtClean="0"/>
              <a:t>Kilde: Tilsynsveilederen </a:t>
            </a:r>
            <a:r>
              <a:rPr lang="nb-NO" dirty="0"/>
              <a:t>punkt 5</a:t>
            </a:r>
            <a:r>
              <a:rPr lang="nb-NO" dirty="0" smtClean="0"/>
              <a:t>. og </a:t>
            </a:r>
            <a:r>
              <a:rPr lang="nb-NO" dirty="0" err="1" smtClean="0"/>
              <a:t>bvl</a:t>
            </a:r>
            <a:r>
              <a:rPr lang="nb-NO" dirty="0" smtClean="0"/>
              <a:t>. § 4-22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Kontroll </a:t>
            </a:r>
            <a:r>
              <a:rPr lang="nb-NO" dirty="0"/>
              <a:t>med at barnet får forsvarlig omsorg i fosterhjemmet og at de forutsetninger som ble lagt til grunn for plasseringen blir fulgt </a:t>
            </a:r>
            <a:r>
              <a:rPr lang="nb-NO" dirty="0" smtClean="0"/>
              <a:t>opp</a:t>
            </a:r>
          </a:p>
          <a:p>
            <a:endParaRPr lang="nb-NO" dirty="0" smtClean="0"/>
          </a:p>
          <a:p>
            <a:r>
              <a:rPr lang="nb-NO" dirty="0" smtClean="0"/>
              <a:t>Lovendring </a:t>
            </a:r>
            <a:r>
              <a:rPr lang="nb-NO" dirty="0"/>
              <a:t>2014 </a:t>
            </a:r>
            <a:r>
              <a:rPr lang="nb-NO" dirty="0" smtClean="0"/>
              <a:t>– en styrking av tilsynet gjennom </a:t>
            </a:r>
            <a:r>
              <a:rPr lang="nb-NO" dirty="0"/>
              <a:t>et mer profesjonalisert og tydelig kommunalt forankret </a:t>
            </a:r>
            <a:r>
              <a:rPr lang="nb-NO" dirty="0" smtClean="0"/>
              <a:t>tilsynsansvar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12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til tilsynspersonene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633792" cy="365760"/>
          </a:xfrm>
        </p:spPr>
        <p:txBody>
          <a:bodyPr/>
          <a:lstStyle/>
          <a:p>
            <a:r>
              <a:rPr lang="en-GB" dirty="0" smtClean="0"/>
              <a:t>Kilde: Tilsynsveilederen </a:t>
            </a:r>
            <a:r>
              <a:rPr lang="en-GB" dirty="0" err="1" smtClean="0"/>
              <a:t>punkt</a:t>
            </a:r>
            <a:r>
              <a:rPr lang="en-GB" dirty="0" smtClean="0"/>
              <a:t> 3 </a:t>
            </a:r>
            <a:r>
              <a:rPr lang="en-GB" dirty="0" err="1" smtClean="0"/>
              <a:t>og</a:t>
            </a:r>
            <a:r>
              <a:rPr lang="en-GB" dirty="0" smtClean="0"/>
              <a:t> fosterhjemsforskriften § 8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Må være egnet</a:t>
            </a:r>
          </a:p>
          <a:p>
            <a:endParaRPr lang="nb-NO" dirty="0" smtClean="0"/>
          </a:p>
          <a:p>
            <a:r>
              <a:rPr lang="nb-NO" dirty="0" smtClean="0"/>
              <a:t>Oppgaven skal kunne utføres over tid </a:t>
            </a:r>
          </a:p>
          <a:p>
            <a:endParaRPr lang="nb-NO" dirty="0" smtClean="0"/>
          </a:p>
          <a:p>
            <a:r>
              <a:rPr lang="nb-NO" dirty="0" smtClean="0"/>
              <a:t>Uavhengig overfor </a:t>
            </a:r>
            <a:r>
              <a:rPr lang="nb-NO" dirty="0"/>
              <a:t>barneverntjenesten og </a:t>
            </a:r>
            <a:r>
              <a:rPr lang="nb-NO" dirty="0" smtClean="0"/>
              <a:t>fosterforeldrene</a:t>
            </a:r>
          </a:p>
          <a:p>
            <a:endParaRPr lang="nb-NO" dirty="0" smtClean="0"/>
          </a:p>
          <a:p>
            <a:r>
              <a:rPr lang="nb-NO" dirty="0" smtClean="0"/>
              <a:t>Bør ha samme </a:t>
            </a:r>
            <a:r>
              <a:rPr lang="nb-NO" dirty="0"/>
              <a:t>kulturelle eller språklige tilhørighet som </a:t>
            </a:r>
            <a:r>
              <a:rPr lang="nb-NO" dirty="0" smtClean="0"/>
              <a:t>barnet, eller kompetanse </a:t>
            </a:r>
            <a:r>
              <a:rPr lang="nb-NO" dirty="0"/>
              <a:t>i minoritetsbarns eget språk eller </a:t>
            </a:r>
            <a:r>
              <a:rPr lang="nb-NO" dirty="0" smtClean="0"/>
              <a:t>kultur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62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Instanser i barnevernet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Kommunal barneverntjeneste</a:t>
            </a:r>
          </a:p>
          <a:p>
            <a:r>
              <a:rPr lang="nb-NO" dirty="0" smtClean="0"/>
              <a:t>Bufetat</a:t>
            </a:r>
          </a:p>
          <a:p>
            <a:pPr lvl="1"/>
            <a:r>
              <a:rPr lang="nb-NO" dirty="0" smtClean="0"/>
              <a:t>Fem regioner: sør, øst, vest, midt og nord</a:t>
            </a:r>
          </a:p>
          <a:p>
            <a:r>
              <a:rPr lang="nb-NO" dirty="0" smtClean="0"/>
              <a:t>Bufdir</a:t>
            </a:r>
          </a:p>
          <a:p>
            <a:pPr lvl="1"/>
            <a:r>
              <a:rPr lang="nb-NO" dirty="0" smtClean="0"/>
              <a:t>Fagdirektorat og overordnet ansvarlig for regionene i Bufetat</a:t>
            </a:r>
          </a:p>
          <a:p>
            <a:r>
              <a:rPr lang="nb-NO" dirty="0" smtClean="0"/>
              <a:t>Fylkesnemnda </a:t>
            </a:r>
          </a:p>
          <a:p>
            <a:pPr lvl="1"/>
            <a:r>
              <a:rPr lang="nb-NO" dirty="0" smtClean="0"/>
              <a:t>Fatter vedtak som innebærer bruk av tvang</a:t>
            </a:r>
          </a:p>
          <a:p>
            <a:r>
              <a:rPr lang="nb-NO" dirty="0" smtClean="0"/>
              <a:t>Fylkesmannen </a:t>
            </a:r>
          </a:p>
          <a:p>
            <a:pPr lvl="1"/>
            <a:r>
              <a:rPr lang="nb-NO" dirty="0" smtClean="0"/>
              <a:t>Tilsyn, råd og veiledning</a:t>
            </a:r>
          </a:p>
          <a:p>
            <a:r>
              <a:rPr lang="nb-NO" dirty="0" smtClean="0"/>
              <a:t>Barne- og familieetaten (kun Oslo)</a:t>
            </a:r>
          </a:p>
          <a:p>
            <a:pPr lvl="1"/>
            <a:r>
              <a:rPr lang="nb-NO" dirty="0" err="1" smtClean="0"/>
              <a:t>Fosterhjemstjeneste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36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Hva skjer i en barnevernssak?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Undersøkelsesfasen</a:t>
            </a:r>
            <a:endParaRPr lang="nb-NO" dirty="0"/>
          </a:p>
        </p:txBody>
      </p:sp>
      <p:sp>
        <p:nvSpPr>
          <p:cNvPr id="6" name="Pil høyre 5"/>
          <p:cNvSpPr/>
          <p:nvPr/>
        </p:nvSpPr>
        <p:spPr>
          <a:xfrm>
            <a:off x="1669976" y="2648284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7544" y="2433400"/>
            <a:ext cx="1368152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700" dirty="0" smtClean="0"/>
              <a:t>Bekymrings-melding</a:t>
            </a:r>
            <a:endParaRPr lang="nb-NO" sz="1700" dirty="0"/>
          </a:p>
        </p:txBody>
      </p:sp>
      <p:sp>
        <p:nvSpPr>
          <p:cNvPr id="8" name="Rektangel 7"/>
          <p:cNvSpPr/>
          <p:nvPr/>
        </p:nvSpPr>
        <p:spPr>
          <a:xfrm>
            <a:off x="2648384" y="2433400"/>
            <a:ext cx="1347552" cy="9365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Behandles innen en uke</a:t>
            </a:r>
            <a:endParaRPr lang="nb-NO" dirty="0"/>
          </a:p>
        </p:txBody>
      </p:sp>
      <p:sp>
        <p:nvSpPr>
          <p:cNvPr id="9" name="Pil ned 8"/>
          <p:cNvSpPr/>
          <p:nvPr/>
        </p:nvSpPr>
        <p:spPr>
          <a:xfrm>
            <a:off x="3007836" y="3369963"/>
            <a:ext cx="484632" cy="98318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l høyre 9"/>
          <p:cNvSpPr/>
          <p:nvPr/>
        </p:nvSpPr>
        <p:spPr>
          <a:xfrm>
            <a:off x="3995936" y="2659365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2648384" y="4353144"/>
            <a:ext cx="1249288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nb-NO" sz="1600" dirty="0" smtClean="0"/>
              <a:t>Henlegges, sak avsluttes</a:t>
            </a:r>
            <a:endParaRPr lang="nb-NO" sz="1600" dirty="0"/>
          </a:p>
        </p:txBody>
      </p:sp>
      <p:sp>
        <p:nvSpPr>
          <p:cNvPr id="12" name="Rektangel 11"/>
          <p:cNvSpPr/>
          <p:nvPr/>
        </p:nvSpPr>
        <p:spPr>
          <a:xfrm>
            <a:off x="4981856" y="2430515"/>
            <a:ext cx="1390344" cy="9394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nb-NO" sz="1600" dirty="0" smtClean="0"/>
              <a:t>Undersøkelse </a:t>
            </a:r>
            <a:endParaRPr lang="nb-NO" sz="1600" dirty="0"/>
          </a:p>
        </p:txBody>
      </p:sp>
      <p:sp>
        <p:nvSpPr>
          <p:cNvPr id="13" name="Pil høyre 12"/>
          <p:cNvSpPr/>
          <p:nvPr/>
        </p:nvSpPr>
        <p:spPr>
          <a:xfrm>
            <a:off x="6372200" y="2648284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/>
        </p:nvSpPr>
        <p:spPr>
          <a:xfrm>
            <a:off x="7350608" y="2425393"/>
            <a:ext cx="1325849" cy="944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nb-NO" dirty="0" smtClean="0"/>
              <a:t>Skal avsluttes innen tre (6) måneder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7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Hva skjer etter undersøkelsen?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Tiltaksfasen</a:t>
            </a: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539552" y="1916832"/>
            <a:ext cx="1728192" cy="113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Undersøkelse avsluttes</a:t>
            </a:r>
            <a:endParaRPr lang="nb-NO" dirty="0"/>
          </a:p>
        </p:txBody>
      </p:sp>
      <p:sp>
        <p:nvSpPr>
          <p:cNvPr id="5" name="Pil ned 4"/>
          <p:cNvSpPr/>
          <p:nvPr/>
        </p:nvSpPr>
        <p:spPr>
          <a:xfrm>
            <a:off x="1158973" y="3051158"/>
            <a:ext cx="484632" cy="97840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611560" y="4029566"/>
            <a:ext cx="158417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Henlegges, sak avsluttes</a:t>
            </a:r>
            <a:endParaRPr lang="nb-NO" dirty="0"/>
          </a:p>
        </p:txBody>
      </p:sp>
      <p:sp>
        <p:nvSpPr>
          <p:cNvPr id="7" name="Pil høyre 6"/>
          <p:cNvSpPr/>
          <p:nvPr/>
        </p:nvSpPr>
        <p:spPr>
          <a:xfrm>
            <a:off x="2277544" y="2251932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3278780" y="1916832"/>
            <a:ext cx="1653260" cy="113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Vedtak</a:t>
            </a:r>
            <a:endParaRPr lang="nb-NO" dirty="0"/>
          </a:p>
        </p:txBody>
      </p:sp>
      <p:sp>
        <p:nvSpPr>
          <p:cNvPr id="9" name="Pil ned 8"/>
          <p:cNvSpPr/>
          <p:nvPr/>
        </p:nvSpPr>
        <p:spPr>
          <a:xfrm>
            <a:off x="3853549" y="3051158"/>
            <a:ext cx="484632" cy="97840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3313322" y="4029566"/>
            <a:ext cx="1584175" cy="9619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Frivillig hjelpetiltak </a:t>
            </a:r>
            <a:endParaRPr lang="nb-NO" dirty="0"/>
          </a:p>
        </p:txBody>
      </p:sp>
      <p:sp>
        <p:nvSpPr>
          <p:cNvPr id="11" name="Pil høyre 10"/>
          <p:cNvSpPr/>
          <p:nvPr/>
        </p:nvSpPr>
        <p:spPr>
          <a:xfrm>
            <a:off x="4932040" y="2226907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5910448" y="1934634"/>
            <a:ext cx="2838016" cy="113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Sak for fylkesnemnda, omsorgsovertakelse eller atferdstiltak</a:t>
            </a:r>
            <a:endParaRPr lang="nb-NO" dirty="0"/>
          </a:p>
        </p:txBody>
      </p:sp>
      <p:sp>
        <p:nvSpPr>
          <p:cNvPr id="13" name="Pil ned 12"/>
          <p:cNvSpPr/>
          <p:nvPr/>
        </p:nvSpPr>
        <p:spPr>
          <a:xfrm>
            <a:off x="6093880" y="3068136"/>
            <a:ext cx="484632" cy="97840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/>
        </p:nvSpPr>
        <p:spPr>
          <a:xfrm>
            <a:off x="5640578" y="4077072"/>
            <a:ext cx="1368152" cy="9310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nb-NO" dirty="0" smtClean="0"/>
              <a:t>Ikke medhold (sak avsluttes?)</a:t>
            </a:r>
            <a:endParaRPr lang="nb-NO" dirty="0"/>
          </a:p>
        </p:txBody>
      </p:sp>
      <p:sp>
        <p:nvSpPr>
          <p:cNvPr id="15" name="Pil ned 14"/>
          <p:cNvSpPr/>
          <p:nvPr/>
        </p:nvSpPr>
        <p:spPr>
          <a:xfrm>
            <a:off x="7783818" y="3068960"/>
            <a:ext cx="484632" cy="97840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/>
          <p:cNvSpPr/>
          <p:nvPr/>
        </p:nvSpPr>
        <p:spPr>
          <a:xfrm>
            <a:off x="7452320" y="4077072"/>
            <a:ext cx="122413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nb-NO" dirty="0" smtClean="0"/>
              <a:t>Plassering utenfor hjemmet</a:t>
            </a:r>
            <a:endParaRPr lang="nb-NO" dirty="0"/>
          </a:p>
        </p:txBody>
      </p:sp>
      <p:sp>
        <p:nvSpPr>
          <p:cNvPr id="22" name="Pil ned 21"/>
          <p:cNvSpPr/>
          <p:nvPr/>
        </p:nvSpPr>
        <p:spPr>
          <a:xfrm>
            <a:off x="3331803" y="5035252"/>
            <a:ext cx="242316" cy="43711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ktangel 22"/>
          <p:cNvSpPr/>
          <p:nvPr/>
        </p:nvSpPr>
        <p:spPr>
          <a:xfrm>
            <a:off x="2995761" y="5521842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500" dirty="0" smtClean="0"/>
              <a:t>I hjemmet</a:t>
            </a:r>
            <a:endParaRPr lang="nb-NO" sz="1500" dirty="0"/>
          </a:p>
        </p:txBody>
      </p:sp>
      <p:sp>
        <p:nvSpPr>
          <p:cNvPr id="24" name="Rektangel 23"/>
          <p:cNvSpPr/>
          <p:nvPr/>
        </p:nvSpPr>
        <p:spPr>
          <a:xfrm>
            <a:off x="4285927" y="5521842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nb-NO" dirty="0" smtClean="0"/>
              <a:t>Foster-hjem/ institusjon</a:t>
            </a:r>
            <a:endParaRPr lang="nb-NO" dirty="0"/>
          </a:p>
        </p:txBody>
      </p:sp>
      <p:sp>
        <p:nvSpPr>
          <p:cNvPr id="21" name="Pil ned 20"/>
          <p:cNvSpPr/>
          <p:nvPr/>
        </p:nvSpPr>
        <p:spPr>
          <a:xfrm>
            <a:off x="4621969" y="5046792"/>
            <a:ext cx="242316" cy="43711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154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Begreper I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489776" cy="365760"/>
          </a:xfrm>
        </p:spPr>
        <p:txBody>
          <a:bodyPr/>
          <a:lstStyle/>
          <a:p>
            <a:r>
              <a:rPr lang="nb-NO" dirty="0" smtClean="0"/>
              <a:t>Kilde: Tilsynsveileder punkt 2.1 og 2.2 og </a:t>
            </a:r>
            <a:r>
              <a:rPr lang="nb-NO" dirty="0" err="1" smtClean="0"/>
              <a:t>bvl</a:t>
            </a:r>
            <a:r>
              <a:rPr lang="nb-NO" dirty="0" smtClean="0"/>
              <a:t>. § 4-4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Omsorsgskommune – har fattet vedtak om fosterhjem</a:t>
            </a:r>
          </a:p>
          <a:p>
            <a:endParaRPr lang="nb-NO" dirty="0" smtClean="0"/>
          </a:p>
          <a:p>
            <a:r>
              <a:rPr lang="nb-NO" dirty="0" err="1" smtClean="0"/>
              <a:t>Fosterhjemskommune</a:t>
            </a:r>
            <a:r>
              <a:rPr lang="nb-NO" dirty="0" smtClean="0"/>
              <a:t> – der fosterhjemmet ligger, hvis dette ikke er i omsorgskommunen</a:t>
            </a:r>
          </a:p>
          <a:p>
            <a:endParaRPr lang="nb-NO" dirty="0" smtClean="0"/>
          </a:p>
          <a:p>
            <a:r>
              <a:rPr lang="nb-NO" dirty="0" smtClean="0"/>
              <a:t>Hjelpetiltak - frivillige tiltak (også fosterhjem eller institusjon)</a:t>
            </a:r>
          </a:p>
          <a:p>
            <a:endParaRPr lang="nb-NO" dirty="0" smtClean="0"/>
          </a:p>
          <a:p>
            <a:r>
              <a:rPr lang="nb-NO" dirty="0" err="1" smtClean="0"/>
              <a:t>Slektsfosterhjem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90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Begreper II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Kilde: Bvl §§ 4-12, 4-24 og 4-6</a:t>
            </a:r>
            <a:endParaRPr lang="en-GB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Omsorgsovertakelse</a:t>
            </a:r>
          </a:p>
          <a:p>
            <a:pPr lvl="1"/>
            <a:r>
              <a:rPr lang="nb-NO" dirty="0"/>
              <a:t>B</a:t>
            </a:r>
            <a:r>
              <a:rPr lang="nb-NO" dirty="0" smtClean="0"/>
              <a:t>arneverntjenesten overtar omsorgen</a:t>
            </a:r>
          </a:p>
          <a:p>
            <a:endParaRPr lang="nb-NO" dirty="0" smtClean="0"/>
          </a:p>
          <a:p>
            <a:r>
              <a:rPr lang="nb-NO" dirty="0" smtClean="0"/>
              <a:t>Atferdstiltak</a:t>
            </a:r>
          </a:p>
          <a:p>
            <a:pPr lvl="1"/>
            <a:r>
              <a:rPr lang="nb-NO" dirty="0"/>
              <a:t>T</a:t>
            </a:r>
            <a:r>
              <a:rPr lang="nb-NO" dirty="0" smtClean="0"/>
              <a:t>iltak på grunn av barnets atferd</a:t>
            </a:r>
          </a:p>
          <a:p>
            <a:endParaRPr lang="nb-NO" dirty="0" smtClean="0"/>
          </a:p>
          <a:p>
            <a:r>
              <a:rPr lang="nb-NO" dirty="0" smtClean="0"/>
              <a:t>Akuttvedtak </a:t>
            </a:r>
            <a:r>
              <a:rPr lang="nb-NO" dirty="0"/>
              <a:t>– midlertidige vedtak </a:t>
            </a:r>
            <a:endParaRPr lang="nb-NO" dirty="0" smtClean="0"/>
          </a:p>
          <a:p>
            <a:pPr lvl="1"/>
            <a:r>
              <a:rPr lang="nb-NO" dirty="0"/>
              <a:t>N</a:t>
            </a:r>
            <a:r>
              <a:rPr lang="nb-NO" dirty="0" smtClean="0"/>
              <a:t>år barn ikke </a:t>
            </a:r>
            <a:r>
              <a:rPr lang="nb-NO" dirty="0"/>
              <a:t>har </a:t>
            </a:r>
            <a:r>
              <a:rPr lang="nb-NO" dirty="0" smtClean="0"/>
              <a:t>omsorgspersoner, eller</a:t>
            </a:r>
          </a:p>
          <a:p>
            <a:pPr lvl="1"/>
            <a:r>
              <a:rPr lang="nb-NO" dirty="0" smtClean="0"/>
              <a:t>Når barn kan </a:t>
            </a:r>
            <a:r>
              <a:rPr lang="nb-NO" dirty="0"/>
              <a:t>lide vesentlig skade ved å forbli i hjemmet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21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prinnelse">
  <a:themeElements>
    <a:clrScheme name="Gråton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pprinnels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2201</TotalTime>
  <Words>1011</Words>
  <Application>Microsoft Office PowerPoint</Application>
  <PresentationFormat>Skjermfremvisning (4:3)</PresentationFormat>
  <Paragraphs>227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24</vt:i4>
      </vt:variant>
    </vt:vector>
  </HeadingPairs>
  <TitlesOfParts>
    <vt:vector size="25" baseType="lpstr">
      <vt:lpstr>Opprinnelse</vt:lpstr>
      <vt:lpstr>De formelle rammene for tilsynsordningen</vt:lpstr>
      <vt:lpstr>TEMAER I PRESENTASJONEN</vt:lpstr>
      <vt:lpstr>Lovendringen 2014 – tilsyn er kontroll</vt:lpstr>
      <vt:lpstr>Krav til tilsynspersonene</vt:lpstr>
      <vt:lpstr>Instanser i barnevernet</vt:lpstr>
      <vt:lpstr>Hva skjer i en barnevernssak?</vt:lpstr>
      <vt:lpstr>Hva skjer etter undersøkelsen?</vt:lpstr>
      <vt:lpstr>Begreper I</vt:lpstr>
      <vt:lpstr>Begreper II</vt:lpstr>
      <vt:lpstr>Barns rett til medvirkning</vt:lpstr>
      <vt:lpstr>Frivillige hjelpetiltak</vt:lpstr>
      <vt:lpstr>Omsorgsovertakelser</vt:lpstr>
      <vt:lpstr>Konsekvenser av en omsorgsovertakelse</vt:lpstr>
      <vt:lpstr>Hva ligger i «daglig omsorg»?</vt:lpstr>
      <vt:lpstr>Omsorgskommunens ansvar I</vt:lpstr>
      <vt:lpstr>Omsorgskommunens ansvar II</vt:lpstr>
      <vt:lpstr>Fosterhjemskommunens ansvar</vt:lpstr>
      <vt:lpstr>Samarbeidspartnere i fosterhjemmet</vt:lpstr>
      <vt:lpstr>Taushetsplikt</vt:lpstr>
      <vt:lpstr>Politiattest</vt:lpstr>
      <vt:lpstr>Vitneplikt</vt:lpstr>
      <vt:lpstr>Avslutning av oppdraget</vt:lpstr>
      <vt:lpstr>Spørsmål?</vt:lpstr>
      <vt:lpstr>PowerPoint-presentasjon</vt:lpstr>
    </vt:vector>
  </TitlesOfParts>
  <Company>Barne, Ungdoms og familiedirektoratet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formelle grunnlaget for tilsynsordningen</dc:title>
  <dc:creator>Jan Faller</dc:creator>
  <cp:lastModifiedBy>Dag Lund-Fallingen</cp:lastModifiedBy>
  <cp:revision>94</cp:revision>
  <dcterms:created xsi:type="dcterms:W3CDTF">2015-03-19T11:13:28Z</dcterms:created>
  <dcterms:modified xsi:type="dcterms:W3CDTF">2015-12-06T12:29:28Z</dcterms:modified>
</cp:coreProperties>
</file>